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8" r:id="rId5"/>
    <p:sldId id="267" r:id="rId6"/>
    <p:sldId id="259" r:id="rId7"/>
    <p:sldId id="260" r:id="rId8"/>
    <p:sldId id="261" r:id="rId9"/>
    <p:sldId id="277" r:id="rId10"/>
    <p:sldId id="278" r:id="rId11"/>
    <p:sldId id="273" r:id="rId12"/>
    <p:sldId id="276" r:id="rId13"/>
    <p:sldId id="274" r:id="rId14"/>
    <p:sldId id="275" r:id="rId15"/>
    <p:sldId id="269" r:id="rId16"/>
    <p:sldId id="27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5A40"/>
    <a:srgbClr val="8130EE"/>
    <a:srgbClr val="000066"/>
    <a:srgbClr val="EB45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0" d="100"/>
          <a:sy n="110" d="100"/>
        </p:scale>
        <p:origin x="57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219B5-BA0D-F2CC-7426-050A458CDF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55979B-B425-7D6D-63F9-57C3AA35B9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5CF6588-3A1F-5AF1-EF37-DBDE58B7D3AE}"/>
              </a:ext>
            </a:extLst>
          </p:cNvPr>
          <p:cNvSpPr>
            <a:spLocks noGrp="1"/>
          </p:cNvSpPr>
          <p:nvPr>
            <p:ph type="dt" sz="half" idx="10"/>
          </p:nvPr>
        </p:nvSpPr>
        <p:spPr/>
        <p:txBody>
          <a:bodyPr/>
          <a:lstStyle/>
          <a:p>
            <a:fld id="{586397FA-5F56-409F-9170-55283BD3035A}" type="datetimeFigureOut">
              <a:rPr lang="en-US" smtClean="0"/>
              <a:t>11/18/2023</a:t>
            </a:fld>
            <a:endParaRPr lang="en-US"/>
          </a:p>
        </p:txBody>
      </p:sp>
      <p:sp>
        <p:nvSpPr>
          <p:cNvPr id="5" name="Footer Placeholder 4">
            <a:extLst>
              <a:ext uri="{FF2B5EF4-FFF2-40B4-BE49-F238E27FC236}">
                <a16:creationId xmlns:a16="http://schemas.microsoft.com/office/drawing/2014/main" id="{30DB3302-1FCE-32DF-C822-9BDC46274D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B82887-E282-4650-EFFF-D1DFEF6A55A1}"/>
              </a:ext>
            </a:extLst>
          </p:cNvPr>
          <p:cNvSpPr>
            <a:spLocks noGrp="1"/>
          </p:cNvSpPr>
          <p:nvPr>
            <p:ph type="sldNum" sz="quarter" idx="12"/>
          </p:nvPr>
        </p:nvSpPr>
        <p:spPr/>
        <p:txBody>
          <a:bodyPr/>
          <a:lstStyle/>
          <a:p>
            <a:fld id="{0C23D66F-045C-4082-8287-FF757EABA50C}" type="slidenum">
              <a:rPr lang="en-US" smtClean="0"/>
              <a:t>‹#›</a:t>
            </a:fld>
            <a:endParaRPr lang="en-US"/>
          </a:p>
        </p:txBody>
      </p:sp>
    </p:spTree>
    <p:extLst>
      <p:ext uri="{BB962C8B-B14F-4D97-AF65-F5344CB8AC3E}">
        <p14:creationId xmlns:p14="http://schemas.microsoft.com/office/powerpoint/2010/main" val="18670098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B6967-54CE-FFB3-BFA8-D28FA34B3E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EE73FB-126C-5CFB-79F9-2C8C2A17376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5AA93A-8B8B-61C7-8D8A-5D693EF539A9}"/>
              </a:ext>
            </a:extLst>
          </p:cNvPr>
          <p:cNvSpPr>
            <a:spLocks noGrp="1"/>
          </p:cNvSpPr>
          <p:nvPr>
            <p:ph type="dt" sz="half" idx="10"/>
          </p:nvPr>
        </p:nvSpPr>
        <p:spPr/>
        <p:txBody>
          <a:bodyPr/>
          <a:lstStyle/>
          <a:p>
            <a:fld id="{586397FA-5F56-409F-9170-55283BD3035A}" type="datetimeFigureOut">
              <a:rPr lang="en-US" smtClean="0"/>
              <a:t>11/18/2023</a:t>
            </a:fld>
            <a:endParaRPr lang="en-US"/>
          </a:p>
        </p:txBody>
      </p:sp>
      <p:sp>
        <p:nvSpPr>
          <p:cNvPr id="5" name="Footer Placeholder 4">
            <a:extLst>
              <a:ext uri="{FF2B5EF4-FFF2-40B4-BE49-F238E27FC236}">
                <a16:creationId xmlns:a16="http://schemas.microsoft.com/office/drawing/2014/main" id="{F0BE5847-119F-C5F8-7E9F-7D1DA6EC17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C8665E-C9CB-AFB3-B813-A0352043C28B}"/>
              </a:ext>
            </a:extLst>
          </p:cNvPr>
          <p:cNvSpPr>
            <a:spLocks noGrp="1"/>
          </p:cNvSpPr>
          <p:nvPr>
            <p:ph type="sldNum" sz="quarter" idx="12"/>
          </p:nvPr>
        </p:nvSpPr>
        <p:spPr/>
        <p:txBody>
          <a:bodyPr/>
          <a:lstStyle/>
          <a:p>
            <a:fld id="{0C23D66F-045C-4082-8287-FF757EABA50C}" type="slidenum">
              <a:rPr lang="en-US" smtClean="0"/>
              <a:t>‹#›</a:t>
            </a:fld>
            <a:endParaRPr lang="en-US"/>
          </a:p>
        </p:txBody>
      </p:sp>
    </p:spTree>
    <p:extLst>
      <p:ext uri="{BB962C8B-B14F-4D97-AF65-F5344CB8AC3E}">
        <p14:creationId xmlns:p14="http://schemas.microsoft.com/office/powerpoint/2010/main" val="4808455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AD544E-77DC-B128-C6EC-08947B2C16B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1259E5-7B8B-0F89-A8B9-5A333E2447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05811D-E9D7-0EBE-29EF-06163CF147BD}"/>
              </a:ext>
            </a:extLst>
          </p:cNvPr>
          <p:cNvSpPr>
            <a:spLocks noGrp="1"/>
          </p:cNvSpPr>
          <p:nvPr>
            <p:ph type="dt" sz="half" idx="10"/>
          </p:nvPr>
        </p:nvSpPr>
        <p:spPr/>
        <p:txBody>
          <a:bodyPr/>
          <a:lstStyle/>
          <a:p>
            <a:fld id="{586397FA-5F56-409F-9170-55283BD3035A}" type="datetimeFigureOut">
              <a:rPr lang="en-US" smtClean="0"/>
              <a:t>11/18/2023</a:t>
            </a:fld>
            <a:endParaRPr lang="en-US"/>
          </a:p>
        </p:txBody>
      </p:sp>
      <p:sp>
        <p:nvSpPr>
          <p:cNvPr id="5" name="Footer Placeholder 4">
            <a:extLst>
              <a:ext uri="{FF2B5EF4-FFF2-40B4-BE49-F238E27FC236}">
                <a16:creationId xmlns:a16="http://schemas.microsoft.com/office/drawing/2014/main" id="{08D5EE60-8073-28CE-19FA-6785169F8C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78C077-F252-C027-CA15-55E7941DD9EE}"/>
              </a:ext>
            </a:extLst>
          </p:cNvPr>
          <p:cNvSpPr>
            <a:spLocks noGrp="1"/>
          </p:cNvSpPr>
          <p:nvPr>
            <p:ph type="sldNum" sz="quarter" idx="12"/>
          </p:nvPr>
        </p:nvSpPr>
        <p:spPr/>
        <p:txBody>
          <a:bodyPr/>
          <a:lstStyle/>
          <a:p>
            <a:fld id="{0C23D66F-045C-4082-8287-FF757EABA50C}" type="slidenum">
              <a:rPr lang="en-US" smtClean="0"/>
              <a:t>‹#›</a:t>
            </a:fld>
            <a:endParaRPr lang="en-US"/>
          </a:p>
        </p:txBody>
      </p:sp>
    </p:spTree>
    <p:extLst>
      <p:ext uri="{BB962C8B-B14F-4D97-AF65-F5344CB8AC3E}">
        <p14:creationId xmlns:p14="http://schemas.microsoft.com/office/powerpoint/2010/main" val="2035362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80B2C-C98C-A464-72B6-EFF0CDF566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BA3B35-7FE4-3E9E-C571-9CE8BB2359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CC9F52-FED3-C2F5-4A63-9A73A26A9458}"/>
              </a:ext>
            </a:extLst>
          </p:cNvPr>
          <p:cNvSpPr>
            <a:spLocks noGrp="1"/>
          </p:cNvSpPr>
          <p:nvPr>
            <p:ph type="dt" sz="half" idx="10"/>
          </p:nvPr>
        </p:nvSpPr>
        <p:spPr/>
        <p:txBody>
          <a:bodyPr/>
          <a:lstStyle/>
          <a:p>
            <a:fld id="{586397FA-5F56-409F-9170-55283BD3035A}" type="datetimeFigureOut">
              <a:rPr lang="en-US" smtClean="0"/>
              <a:t>11/18/2023</a:t>
            </a:fld>
            <a:endParaRPr lang="en-US"/>
          </a:p>
        </p:txBody>
      </p:sp>
      <p:sp>
        <p:nvSpPr>
          <p:cNvPr id="5" name="Footer Placeholder 4">
            <a:extLst>
              <a:ext uri="{FF2B5EF4-FFF2-40B4-BE49-F238E27FC236}">
                <a16:creationId xmlns:a16="http://schemas.microsoft.com/office/drawing/2014/main" id="{D187FF3E-628D-F4D8-CF40-BDECA7DB7A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4C60D1-D758-D452-D8C3-91BFE3ACF85E}"/>
              </a:ext>
            </a:extLst>
          </p:cNvPr>
          <p:cNvSpPr>
            <a:spLocks noGrp="1"/>
          </p:cNvSpPr>
          <p:nvPr>
            <p:ph type="sldNum" sz="quarter" idx="12"/>
          </p:nvPr>
        </p:nvSpPr>
        <p:spPr/>
        <p:txBody>
          <a:bodyPr/>
          <a:lstStyle/>
          <a:p>
            <a:fld id="{0C23D66F-045C-4082-8287-FF757EABA50C}" type="slidenum">
              <a:rPr lang="en-US" smtClean="0"/>
              <a:t>‹#›</a:t>
            </a:fld>
            <a:endParaRPr lang="en-US"/>
          </a:p>
        </p:txBody>
      </p:sp>
    </p:spTree>
    <p:extLst>
      <p:ext uri="{BB962C8B-B14F-4D97-AF65-F5344CB8AC3E}">
        <p14:creationId xmlns:p14="http://schemas.microsoft.com/office/powerpoint/2010/main" val="1044417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CB27C-1635-CBEA-4F17-6D84115F2C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0F3779E-8E14-64AA-120F-B96ECEF091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95383C-005D-1F5A-3776-998AF8D8FF7A}"/>
              </a:ext>
            </a:extLst>
          </p:cNvPr>
          <p:cNvSpPr>
            <a:spLocks noGrp="1"/>
          </p:cNvSpPr>
          <p:nvPr>
            <p:ph type="dt" sz="half" idx="10"/>
          </p:nvPr>
        </p:nvSpPr>
        <p:spPr/>
        <p:txBody>
          <a:bodyPr/>
          <a:lstStyle/>
          <a:p>
            <a:fld id="{586397FA-5F56-409F-9170-55283BD3035A}" type="datetimeFigureOut">
              <a:rPr lang="en-US" smtClean="0"/>
              <a:t>11/18/2023</a:t>
            </a:fld>
            <a:endParaRPr lang="en-US"/>
          </a:p>
        </p:txBody>
      </p:sp>
      <p:sp>
        <p:nvSpPr>
          <p:cNvPr id="5" name="Footer Placeholder 4">
            <a:extLst>
              <a:ext uri="{FF2B5EF4-FFF2-40B4-BE49-F238E27FC236}">
                <a16:creationId xmlns:a16="http://schemas.microsoft.com/office/drawing/2014/main" id="{C1240417-488E-78B9-B1D1-1A7765D704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405915-8A15-B9CC-381F-D5CA0D93A839}"/>
              </a:ext>
            </a:extLst>
          </p:cNvPr>
          <p:cNvSpPr>
            <a:spLocks noGrp="1"/>
          </p:cNvSpPr>
          <p:nvPr>
            <p:ph type="sldNum" sz="quarter" idx="12"/>
          </p:nvPr>
        </p:nvSpPr>
        <p:spPr/>
        <p:txBody>
          <a:bodyPr/>
          <a:lstStyle/>
          <a:p>
            <a:fld id="{0C23D66F-045C-4082-8287-FF757EABA50C}" type="slidenum">
              <a:rPr lang="en-US" smtClean="0"/>
              <a:t>‹#›</a:t>
            </a:fld>
            <a:endParaRPr lang="en-US"/>
          </a:p>
        </p:txBody>
      </p:sp>
    </p:spTree>
    <p:extLst>
      <p:ext uri="{BB962C8B-B14F-4D97-AF65-F5344CB8AC3E}">
        <p14:creationId xmlns:p14="http://schemas.microsoft.com/office/powerpoint/2010/main" val="1350827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C9C0-A896-E204-D817-9011013EAE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8566F4-51C7-C34C-22E9-0A00C855F4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8CAE22-1746-7666-C2A0-293FA72D7B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6974A9D-CA01-B5BF-4315-57C61330091E}"/>
              </a:ext>
            </a:extLst>
          </p:cNvPr>
          <p:cNvSpPr>
            <a:spLocks noGrp="1"/>
          </p:cNvSpPr>
          <p:nvPr>
            <p:ph type="dt" sz="half" idx="10"/>
          </p:nvPr>
        </p:nvSpPr>
        <p:spPr/>
        <p:txBody>
          <a:bodyPr/>
          <a:lstStyle/>
          <a:p>
            <a:fld id="{586397FA-5F56-409F-9170-55283BD3035A}" type="datetimeFigureOut">
              <a:rPr lang="en-US" smtClean="0"/>
              <a:t>11/18/2023</a:t>
            </a:fld>
            <a:endParaRPr lang="en-US"/>
          </a:p>
        </p:txBody>
      </p:sp>
      <p:sp>
        <p:nvSpPr>
          <p:cNvPr id="6" name="Footer Placeholder 5">
            <a:extLst>
              <a:ext uri="{FF2B5EF4-FFF2-40B4-BE49-F238E27FC236}">
                <a16:creationId xmlns:a16="http://schemas.microsoft.com/office/drawing/2014/main" id="{252C23BA-DAF7-E3F7-9271-C1AD4CAABA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C19FD8-147B-2221-F29A-8EA198AB189D}"/>
              </a:ext>
            </a:extLst>
          </p:cNvPr>
          <p:cNvSpPr>
            <a:spLocks noGrp="1"/>
          </p:cNvSpPr>
          <p:nvPr>
            <p:ph type="sldNum" sz="quarter" idx="12"/>
          </p:nvPr>
        </p:nvSpPr>
        <p:spPr/>
        <p:txBody>
          <a:bodyPr/>
          <a:lstStyle/>
          <a:p>
            <a:fld id="{0C23D66F-045C-4082-8287-FF757EABA50C}" type="slidenum">
              <a:rPr lang="en-US" smtClean="0"/>
              <a:t>‹#›</a:t>
            </a:fld>
            <a:endParaRPr lang="en-US"/>
          </a:p>
        </p:txBody>
      </p:sp>
    </p:spTree>
    <p:extLst>
      <p:ext uri="{BB962C8B-B14F-4D97-AF65-F5344CB8AC3E}">
        <p14:creationId xmlns:p14="http://schemas.microsoft.com/office/powerpoint/2010/main" val="1917153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E9BF9-636B-777A-084B-770CBBB77F6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7F4550-BDD8-9629-62F3-5142ABBE2F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166E17-4861-FF37-6415-404661A571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A2123F-0C39-E3EC-4F4A-28E3ADFA01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B6A3FD9-1747-5382-14B7-108B7592633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262C2B9-D792-825F-48D6-8654B3EB94C4}"/>
              </a:ext>
            </a:extLst>
          </p:cNvPr>
          <p:cNvSpPr>
            <a:spLocks noGrp="1"/>
          </p:cNvSpPr>
          <p:nvPr>
            <p:ph type="dt" sz="half" idx="10"/>
          </p:nvPr>
        </p:nvSpPr>
        <p:spPr/>
        <p:txBody>
          <a:bodyPr/>
          <a:lstStyle/>
          <a:p>
            <a:fld id="{586397FA-5F56-409F-9170-55283BD3035A}" type="datetimeFigureOut">
              <a:rPr lang="en-US" smtClean="0"/>
              <a:t>11/18/2023</a:t>
            </a:fld>
            <a:endParaRPr lang="en-US"/>
          </a:p>
        </p:txBody>
      </p:sp>
      <p:sp>
        <p:nvSpPr>
          <p:cNvPr id="8" name="Footer Placeholder 7">
            <a:extLst>
              <a:ext uri="{FF2B5EF4-FFF2-40B4-BE49-F238E27FC236}">
                <a16:creationId xmlns:a16="http://schemas.microsoft.com/office/drawing/2014/main" id="{5F5AB0C3-BA86-29A0-FD48-094CFD6A8E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F1C8C3-C308-A67B-1A0A-0C3116A3F1F0}"/>
              </a:ext>
            </a:extLst>
          </p:cNvPr>
          <p:cNvSpPr>
            <a:spLocks noGrp="1"/>
          </p:cNvSpPr>
          <p:nvPr>
            <p:ph type="sldNum" sz="quarter" idx="12"/>
          </p:nvPr>
        </p:nvSpPr>
        <p:spPr/>
        <p:txBody>
          <a:bodyPr/>
          <a:lstStyle/>
          <a:p>
            <a:fld id="{0C23D66F-045C-4082-8287-FF757EABA50C}" type="slidenum">
              <a:rPr lang="en-US" smtClean="0"/>
              <a:t>‹#›</a:t>
            </a:fld>
            <a:endParaRPr lang="en-US"/>
          </a:p>
        </p:txBody>
      </p:sp>
    </p:spTree>
    <p:extLst>
      <p:ext uri="{BB962C8B-B14F-4D97-AF65-F5344CB8AC3E}">
        <p14:creationId xmlns:p14="http://schemas.microsoft.com/office/powerpoint/2010/main" val="3465212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92359-A95A-906C-B26E-E226AC2D87F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AEDB903-23DC-A597-69BC-AA10E9AB569B}"/>
              </a:ext>
            </a:extLst>
          </p:cNvPr>
          <p:cNvSpPr>
            <a:spLocks noGrp="1"/>
          </p:cNvSpPr>
          <p:nvPr>
            <p:ph type="dt" sz="half" idx="10"/>
          </p:nvPr>
        </p:nvSpPr>
        <p:spPr/>
        <p:txBody>
          <a:bodyPr/>
          <a:lstStyle/>
          <a:p>
            <a:fld id="{586397FA-5F56-409F-9170-55283BD3035A}" type="datetimeFigureOut">
              <a:rPr lang="en-US" smtClean="0"/>
              <a:t>11/18/2023</a:t>
            </a:fld>
            <a:endParaRPr lang="en-US"/>
          </a:p>
        </p:txBody>
      </p:sp>
      <p:sp>
        <p:nvSpPr>
          <p:cNvPr id="4" name="Footer Placeholder 3">
            <a:extLst>
              <a:ext uri="{FF2B5EF4-FFF2-40B4-BE49-F238E27FC236}">
                <a16:creationId xmlns:a16="http://schemas.microsoft.com/office/drawing/2014/main" id="{C7D9C3BE-6441-6538-D3B4-5A8C04CB726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4584D7-C053-B225-B61B-1BE2CCBA27B2}"/>
              </a:ext>
            </a:extLst>
          </p:cNvPr>
          <p:cNvSpPr>
            <a:spLocks noGrp="1"/>
          </p:cNvSpPr>
          <p:nvPr>
            <p:ph type="sldNum" sz="quarter" idx="12"/>
          </p:nvPr>
        </p:nvSpPr>
        <p:spPr/>
        <p:txBody>
          <a:bodyPr/>
          <a:lstStyle/>
          <a:p>
            <a:fld id="{0C23D66F-045C-4082-8287-FF757EABA50C}" type="slidenum">
              <a:rPr lang="en-US" smtClean="0"/>
              <a:t>‹#›</a:t>
            </a:fld>
            <a:endParaRPr lang="en-US"/>
          </a:p>
        </p:txBody>
      </p:sp>
    </p:spTree>
    <p:extLst>
      <p:ext uri="{BB962C8B-B14F-4D97-AF65-F5344CB8AC3E}">
        <p14:creationId xmlns:p14="http://schemas.microsoft.com/office/powerpoint/2010/main" val="1592987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D34FF9-47DE-F35B-D738-D4109A55C52A}"/>
              </a:ext>
            </a:extLst>
          </p:cNvPr>
          <p:cNvSpPr>
            <a:spLocks noGrp="1"/>
          </p:cNvSpPr>
          <p:nvPr>
            <p:ph type="dt" sz="half" idx="10"/>
          </p:nvPr>
        </p:nvSpPr>
        <p:spPr/>
        <p:txBody>
          <a:bodyPr/>
          <a:lstStyle/>
          <a:p>
            <a:fld id="{586397FA-5F56-409F-9170-55283BD3035A}" type="datetimeFigureOut">
              <a:rPr lang="en-US" smtClean="0"/>
              <a:t>11/18/2023</a:t>
            </a:fld>
            <a:endParaRPr lang="en-US"/>
          </a:p>
        </p:txBody>
      </p:sp>
      <p:sp>
        <p:nvSpPr>
          <p:cNvPr id="3" name="Footer Placeholder 2">
            <a:extLst>
              <a:ext uri="{FF2B5EF4-FFF2-40B4-BE49-F238E27FC236}">
                <a16:creationId xmlns:a16="http://schemas.microsoft.com/office/drawing/2014/main" id="{D763223E-AC55-82B8-38B4-39676ED510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7E9F55-BEA8-8370-D7AA-659388C6B6AA}"/>
              </a:ext>
            </a:extLst>
          </p:cNvPr>
          <p:cNvSpPr>
            <a:spLocks noGrp="1"/>
          </p:cNvSpPr>
          <p:nvPr>
            <p:ph type="sldNum" sz="quarter" idx="12"/>
          </p:nvPr>
        </p:nvSpPr>
        <p:spPr/>
        <p:txBody>
          <a:bodyPr/>
          <a:lstStyle/>
          <a:p>
            <a:fld id="{0C23D66F-045C-4082-8287-FF757EABA50C}" type="slidenum">
              <a:rPr lang="en-US" smtClean="0"/>
              <a:t>‹#›</a:t>
            </a:fld>
            <a:endParaRPr lang="en-US"/>
          </a:p>
        </p:txBody>
      </p:sp>
    </p:spTree>
    <p:extLst>
      <p:ext uri="{BB962C8B-B14F-4D97-AF65-F5344CB8AC3E}">
        <p14:creationId xmlns:p14="http://schemas.microsoft.com/office/powerpoint/2010/main" val="376079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3062E-D771-9EF8-A41F-04A068D1CB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AEF312C-3311-5C72-2EAD-6FB285CC45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D599C5-25E7-15AE-03D6-0868DD0037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09E8F0-5B4B-9C28-1A6C-9317308E1FB8}"/>
              </a:ext>
            </a:extLst>
          </p:cNvPr>
          <p:cNvSpPr>
            <a:spLocks noGrp="1"/>
          </p:cNvSpPr>
          <p:nvPr>
            <p:ph type="dt" sz="half" idx="10"/>
          </p:nvPr>
        </p:nvSpPr>
        <p:spPr/>
        <p:txBody>
          <a:bodyPr/>
          <a:lstStyle/>
          <a:p>
            <a:fld id="{586397FA-5F56-409F-9170-55283BD3035A}" type="datetimeFigureOut">
              <a:rPr lang="en-US" smtClean="0"/>
              <a:t>11/18/2023</a:t>
            </a:fld>
            <a:endParaRPr lang="en-US"/>
          </a:p>
        </p:txBody>
      </p:sp>
      <p:sp>
        <p:nvSpPr>
          <p:cNvPr id="6" name="Footer Placeholder 5">
            <a:extLst>
              <a:ext uri="{FF2B5EF4-FFF2-40B4-BE49-F238E27FC236}">
                <a16:creationId xmlns:a16="http://schemas.microsoft.com/office/drawing/2014/main" id="{5ED8014A-9C05-C753-6376-761B97D04F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7389EC-AD13-2E12-1F93-32525C993F0F}"/>
              </a:ext>
            </a:extLst>
          </p:cNvPr>
          <p:cNvSpPr>
            <a:spLocks noGrp="1"/>
          </p:cNvSpPr>
          <p:nvPr>
            <p:ph type="sldNum" sz="quarter" idx="12"/>
          </p:nvPr>
        </p:nvSpPr>
        <p:spPr/>
        <p:txBody>
          <a:bodyPr/>
          <a:lstStyle/>
          <a:p>
            <a:fld id="{0C23D66F-045C-4082-8287-FF757EABA50C}" type="slidenum">
              <a:rPr lang="en-US" smtClean="0"/>
              <a:t>‹#›</a:t>
            </a:fld>
            <a:endParaRPr lang="en-US"/>
          </a:p>
        </p:txBody>
      </p:sp>
    </p:spTree>
    <p:extLst>
      <p:ext uri="{BB962C8B-B14F-4D97-AF65-F5344CB8AC3E}">
        <p14:creationId xmlns:p14="http://schemas.microsoft.com/office/powerpoint/2010/main" val="2897852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97338-8A1D-9B17-69E3-2B798C544D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AA0EAF-054E-86C2-A944-5856F7FE98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DEA131-1802-5D04-3CCE-8BBE9C6C85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F6DA-A3C2-7511-1D45-4DF6AE28A7C3}"/>
              </a:ext>
            </a:extLst>
          </p:cNvPr>
          <p:cNvSpPr>
            <a:spLocks noGrp="1"/>
          </p:cNvSpPr>
          <p:nvPr>
            <p:ph type="dt" sz="half" idx="10"/>
          </p:nvPr>
        </p:nvSpPr>
        <p:spPr/>
        <p:txBody>
          <a:bodyPr/>
          <a:lstStyle/>
          <a:p>
            <a:fld id="{586397FA-5F56-409F-9170-55283BD3035A}" type="datetimeFigureOut">
              <a:rPr lang="en-US" smtClean="0"/>
              <a:t>11/18/2023</a:t>
            </a:fld>
            <a:endParaRPr lang="en-US"/>
          </a:p>
        </p:txBody>
      </p:sp>
      <p:sp>
        <p:nvSpPr>
          <p:cNvPr id="6" name="Footer Placeholder 5">
            <a:extLst>
              <a:ext uri="{FF2B5EF4-FFF2-40B4-BE49-F238E27FC236}">
                <a16:creationId xmlns:a16="http://schemas.microsoft.com/office/drawing/2014/main" id="{6F5C69A8-6F6C-DCF7-3CAB-3AA8F2DF1C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FB45FE-D6D3-30B8-DF14-9B8B4E166858}"/>
              </a:ext>
            </a:extLst>
          </p:cNvPr>
          <p:cNvSpPr>
            <a:spLocks noGrp="1"/>
          </p:cNvSpPr>
          <p:nvPr>
            <p:ph type="sldNum" sz="quarter" idx="12"/>
          </p:nvPr>
        </p:nvSpPr>
        <p:spPr/>
        <p:txBody>
          <a:bodyPr/>
          <a:lstStyle/>
          <a:p>
            <a:fld id="{0C23D66F-045C-4082-8287-FF757EABA50C}" type="slidenum">
              <a:rPr lang="en-US" smtClean="0"/>
              <a:t>‹#›</a:t>
            </a:fld>
            <a:endParaRPr lang="en-US"/>
          </a:p>
        </p:txBody>
      </p:sp>
    </p:spTree>
    <p:extLst>
      <p:ext uri="{BB962C8B-B14F-4D97-AF65-F5344CB8AC3E}">
        <p14:creationId xmlns:p14="http://schemas.microsoft.com/office/powerpoint/2010/main" val="614109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512AC8-F5B1-9314-34FC-08ACCB9E6E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05408D-9EA9-1409-3C19-0F931AF2E3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B25E06-34F8-04A2-CB46-FA60C18ABF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6397FA-5F56-409F-9170-55283BD3035A}" type="datetimeFigureOut">
              <a:rPr lang="en-US" smtClean="0"/>
              <a:t>11/18/2023</a:t>
            </a:fld>
            <a:endParaRPr lang="en-US"/>
          </a:p>
        </p:txBody>
      </p:sp>
      <p:sp>
        <p:nvSpPr>
          <p:cNvPr id="5" name="Footer Placeholder 4">
            <a:extLst>
              <a:ext uri="{FF2B5EF4-FFF2-40B4-BE49-F238E27FC236}">
                <a16:creationId xmlns:a16="http://schemas.microsoft.com/office/drawing/2014/main" id="{799B594A-C359-6FF6-9F43-2289838BC5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C019061-B65D-9FFC-A2B0-624D59899C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23D66F-045C-4082-8287-FF757EABA50C}" type="slidenum">
              <a:rPr lang="en-US" smtClean="0"/>
              <a:t>‹#›</a:t>
            </a:fld>
            <a:endParaRPr lang="en-US"/>
          </a:p>
        </p:txBody>
      </p:sp>
    </p:spTree>
    <p:extLst>
      <p:ext uri="{BB962C8B-B14F-4D97-AF65-F5344CB8AC3E}">
        <p14:creationId xmlns:p14="http://schemas.microsoft.com/office/powerpoint/2010/main" val="8393624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streamlit.io/"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12FD201-80F2-4A2A-08C7-BFB4AD0387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23"/>
            <a:ext cx="12192000" cy="6854354"/>
          </a:xfrm>
          <a:prstGeom prst="rect">
            <a:avLst/>
          </a:prstGeom>
        </p:spPr>
      </p:pic>
      <p:sp>
        <p:nvSpPr>
          <p:cNvPr id="10" name="TextBox 9">
            <a:extLst>
              <a:ext uri="{FF2B5EF4-FFF2-40B4-BE49-F238E27FC236}">
                <a16:creationId xmlns:a16="http://schemas.microsoft.com/office/drawing/2014/main" id="{98598D1A-A67F-1356-B398-7B3C264A792B}"/>
              </a:ext>
            </a:extLst>
          </p:cNvPr>
          <p:cNvSpPr txBox="1"/>
          <p:nvPr/>
        </p:nvSpPr>
        <p:spPr>
          <a:xfrm>
            <a:off x="8708571" y="5207725"/>
            <a:ext cx="3187338"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336901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C0AFD-FF6B-EA5A-D92B-38DC1FA7A247}"/>
              </a:ext>
            </a:extLst>
          </p:cNvPr>
          <p:cNvSpPr>
            <a:spLocks noGrp="1"/>
          </p:cNvSpPr>
          <p:nvPr>
            <p:ph type="title"/>
          </p:nvPr>
        </p:nvSpPr>
        <p:spPr>
          <a:xfrm>
            <a:off x="2971800" y="331081"/>
            <a:ext cx="6581501" cy="610235"/>
          </a:xfrm>
        </p:spPr>
        <p:txBody>
          <a:bodyPr/>
          <a:lstStyle/>
          <a:p>
            <a:r>
              <a:rPr lang="en-US" sz="2900" b="1" dirty="0">
                <a:latin typeface="Gill Sans Ultra Bold" panose="020B0A02020104020203" pitchFamily="34" charset="0"/>
                <a:ea typeface="+mn-ea"/>
                <a:cs typeface="+mn-cs"/>
              </a:rPr>
              <a:t>Deployment With </a:t>
            </a:r>
            <a:r>
              <a:rPr lang="en-US" sz="2900" b="1" dirty="0" err="1">
                <a:latin typeface="Gill Sans Ultra Bold" panose="020B0A02020104020203" pitchFamily="34" charset="0"/>
                <a:ea typeface="+mn-ea"/>
                <a:cs typeface="+mn-cs"/>
              </a:rPr>
              <a:t>Streamlit</a:t>
            </a:r>
            <a:r>
              <a:rPr lang="en-US" sz="2900" b="1" dirty="0">
                <a:latin typeface="Gill Sans Ultra Bold" panose="020B0A02020104020203" pitchFamily="34" charset="0"/>
                <a:ea typeface="+mn-ea"/>
                <a:cs typeface="+mn-cs"/>
              </a:rPr>
              <a:t> </a:t>
            </a:r>
          </a:p>
        </p:txBody>
      </p:sp>
      <p:pic>
        <p:nvPicPr>
          <p:cNvPr id="7" name="Picture 6">
            <a:extLst>
              <a:ext uri="{FF2B5EF4-FFF2-40B4-BE49-F238E27FC236}">
                <a16:creationId xmlns:a16="http://schemas.microsoft.com/office/drawing/2014/main" id="{9DACE664-36B0-9E3A-B543-0ACD2CC380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1393" y="1316127"/>
            <a:ext cx="4641669" cy="2295712"/>
          </a:xfrm>
          <a:prstGeom prst="rect">
            <a:avLst/>
          </a:prstGeom>
        </p:spPr>
      </p:pic>
      <p:pic>
        <p:nvPicPr>
          <p:cNvPr id="9" name="Picture 8">
            <a:extLst>
              <a:ext uri="{FF2B5EF4-FFF2-40B4-BE49-F238E27FC236}">
                <a16:creationId xmlns:a16="http://schemas.microsoft.com/office/drawing/2014/main" id="{09F6AF1D-4976-22E8-F769-7356AE309A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937" y="1308544"/>
            <a:ext cx="4903033" cy="1996235"/>
          </a:xfrm>
          <a:prstGeom prst="rect">
            <a:avLst/>
          </a:prstGeom>
        </p:spPr>
      </p:pic>
      <p:pic>
        <p:nvPicPr>
          <p:cNvPr id="11" name="Picture 10">
            <a:extLst>
              <a:ext uri="{FF2B5EF4-FFF2-40B4-BE49-F238E27FC236}">
                <a16:creationId xmlns:a16="http://schemas.microsoft.com/office/drawing/2014/main" id="{065169B2-4F54-86CC-84C2-F1E4469DCA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6845" y="3429000"/>
            <a:ext cx="5206719" cy="2683692"/>
          </a:xfrm>
          <a:prstGeom prst="rect">
            <a:avLst/>
          </a:prstGeom>
        </p:spPr>
      </p:pic>
      <p:sp>
        <p:nvSpPr>
          <p:cNvPr id="12" name="Rectangle 11">
            <a:extLst>
              <a:ext uri="{FF2B5EF4-FFF2-40B4-BE49-F238E27FC236}">
                <a16:creationId xmlns:a16="http://schemas.microsoft.com/office/drawing/2014/main" id="{EDD005FB-F907-71E5-2A81-97A01D2ECF1C}"/>
              </a:ext>
            </a:extLst>
          </p:cNvPr>
          <p:cNvSpPr/>
          <p:nvPr/>
        </p:nvSpPr>
        <p:spPr>
          <a:xfrm>
            <a:off x="4755382" y="6653349"/>
            <a:ext cx="7436618" cy="204651"/>
          </a:xfrm>
          <a:prstGeom prst="rect">
            <a:avLst/>
          </a:prstGeom>
          <a:solidFill>
            <a:srgbClr val="DE5A4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solidFill>
                <a:srgbClr val="000066"/>
              </a:solidFill>
            </a:endParaRPr>
          </a:p>
        </p:txBody>
      </p:sp>
    </p:spTree>
    <p:extLst>
      <p:ext uri="{BB962C8B-B14F-4D97-AF65-F5344CB8AC3E}">
        <p14:creationId xmlns:p14="http://schemas.microsoft.com/office/powerpoint/2010/main" val="2894727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21D7214-25E5-D25E-5E7B-8E7A4A32F1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4354"/>
          </a:xfrm>
          <a:prstGeom prst="rect">
            <a:avLst/>
          </a:prstGeom>
        </p:spPr>
      </p:pic>
      <p:sp>
        <p:nvSpPr>
          <p:cNvPr id="7" name="TextBox 6">
            <a:extLst>
              <a:ext uri="{FF2B5EF4-FFF2-40B4-BE49-F238E27FC236}">
                <a16:creationId xmlns:a16="http://schemas.microsoft.com/office/drawing/2014/main" id="{A281E408-0729-8469-14B8-E30D7F1ACC08}"/>
              </a:ext>
            </a:extLst>
          </p:cNvPr>
          <p:cNvSpPr txBox="1"/>
          <p:nvPr/>
        </p:nvSpPr>
        <p:spPr>
          <a:xfrm>
            <a:off x="2107474" y="480642"/>
            <a:ext cx="6958149" cy="538609"/>
          </a:xfrm>
          <a:prstGeom prst="rect">
            <a:avLst/>
          </a:prstGeom>
          <a:noFill/>
        </p:spPr>
        <p:txBody>
          <a:bodyPr wrap="square">
            <a:spAutoFit/>
          </a:bodyPr>
          <a:lstStyle/>
          <a:p>
            <a:pPr algn="l"/>
            <a:r>
              <a:rPr lang="en-US" sz="2900" b="1" dirty="0">
                <a:latin typeface="Gill Sans Ultra Bold" panose="020B0A02020104020203" pitchFamily="34" charset="0"/>
              </a:rPr>
              <a:t>Tools and Technologies used :</a:t>
            </a:r>
          </a:p>
        </p:txBody>
      </p:sp>
      <p:sp>
        <p:nvSpPr>
          <p:cNvPr id="15" name="TextBox 14">
            <a:extLst>
              <a:ext uri="{FF2B5EF4-FFF2-40B4-BE49-F238E27FC236}">
                <a16:creationId xmlns:a16="http://schemas.microsoft.com/office/drawing/2014/main" id="{71E12985-6ADF-ED93-7A70-B176EF9402A3}"/>
              </a:ext>
            </a:extLst>
          </p:cNvPr>
          <p:cNvSpPr txBox="1"/>
          <p:nvPr/>
        </p:nvSpPr>
        <p:spPr>
          <a:xfrm>
            <a:off x="4763590" y="1318379"/>
            <a:ext cx="3431177" cy="923330"/>
          </a:xfrm>
          <a:prstGeom prst="rect">
            <a:avLst/>
          </a:prstGeom>
          <a:noFill/>
        </p:spPr>
        <p:txBody>
          <a:bodyPr wrap="square">
            <a:spAutoFit/>
          </a:bodyPr>
          <a:lstStyle/>
          <a:p>
            <a:pPr algn="l"/>
            <a:r>
              <a:rPr lang="en-US" b="1" i="0" dirty="0">
                <a:effectLst/>
                <a:latin typeface="Söhne"/>
              </a:rPr>
              <a:t>General NLP Libraries:</a:t>
            </a:r>
          </a:p>
          <a:p>
            <a:br>
              <a:rPr lang="en-US" b="0" i="0" dirty="0">
                <a:solidFill>
                  <a:srgbClr val="374151"/>
                </a:solidFill>
                <a:effectLst/>
                <a:latin typeface="Söhne"/>
              </a:rPr>
            </a:br>
            <a:endParaRPr lang="en-US" dirty="0"/>
          </a:p>
        </p:txBody>
      </p:sp>
      <p:sp>
        <p:nvSpPr>
          <p:cNvPr id="17" name="TextBox 16">
            <a:extLst>
              <a:ext uri="{FF2B5EF4-FFF2-40B4-BE49-F238E27FC236}">
                <a16:creationId xmlns:a16="http://schemas.microsoft.com/office/drawing/2014/main" id="{87B448C3-8267-5EEE-3E5D-7AECEE96C9AC}"/>
              </a:ext>
            </a:extLst>
          </p:cNvPr>
          <p:cNvSpPr txBox="1"/>
          <p:nvPr/>
        </p:nvSpPr>
        <p:spPr>
          <a:xfrm>
            <a:off x="4763590" y="1780044"/>
            <a:ext cx="7428410" cy="923330"/>
          </a:xfrm>
          <a:prstGeom prst="rect">
            <a:avLst/>
          </a:prstGeom>
          <a:noFill/>
        </p:spPr>
        <p:txBody>
          <a:bodyPr wrap="square">
            <a:spAutoFit/>
          </a:bodyPr>
          <a:lstStyle/>
          <a:p>
            <a:pPr algn="l"/>
            <a:r>
              <a:rPr lang="en-US" b="1" i="0" dirty="0">
                <a:solidFill>
                  <a:srgbClr val="374151"/>
                </a:solidFill>
                <a:effectLst/>
                <a:latin typeface="Söhne"/>
              </a:rPr>
              <a:t>NLTK (Natural Language Toolkit):</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A comprehensive library for NLP tasks in Python. It provides tools for tasks such as tokenization, stemming, tagging, parsing, and more.</a:t>
            </a:r>
          </a:p>
        </p:txBody>
      </p:sp>
      <p:sp>
        <p:nvSpPr>
          <p:cNvPr id="19" name="TextBox 18">
            <a:extLst>
              <a:ext uri="{FF2B5EF4-FFF2-40B4-BE49-F238E27FC236}">
                <a16:creationId xmlns:a16="http://schemas.microsoft.com/office/drawing/2014/main" id="{2AA0E6B7-EB93-71CA-DFB6-469AAD34AF4D}"/>
              </a:ext>
            </a:extLst>
          </p:cNvPr>
          <p:cNvSpPr txBox="1"/>
          <p:nvPr/>
        </p:nvSpPr>
        <p:spPr>
          <a:xfrm>
            <a:off x="4728757" y="2799295"/>
            <a:ext cx="4976949" cy="923330"/>
          </a:xfrm>
          <a:prstGeom prst="rect">
            <a:avLst/>
          </a:prstGeom>
          <a:noFill/>
        </p:spPr>
        <p:txBody>
          <a:bodyPr wrap="square">
            <a:spAutoFit/>
          </a:bodyPr>
          <a:lstStyle/>
          <a:p>
            <a:pPr algn="l"/>
            <a:r>
              <a:rPr lang="en-US" b="1" i="0" dirty="0">
                <a:effectLst/>
                <a:latin typeface="Söhne"/>
              </a:rPr>
              <a:t>Machine Learning Frameworks:</a:t>
            </a:r>
          </a:p>
          <a:p>
            <a:br>
              <a:rPr lang="en-US" b="0" i="0" dirty="0">
                <a:solidFill>
                  <a:srgbClr val="374151"/>
                </a:solidFill>
                <a:effectLst/>
                <a:latin typeface="Söhne"/>
              </a:rPr>
            </a:br>
            <a:endParaRPr lang="en-US" dirty="0"/>
          </a:p>
        </p:txBody>
      </p:sp>
      <p:sp>
        <p:nvSpPr>
          <p:cNvPr id="21" name="TextBox 20">
            <a:extLst>
              <a:ext uri="{FF2B5EF4-FFF2-40B4-BE49-F238E27FC236}">
                <a16:creationId xmlns:a16="http://schemas.microsoft.com/office/drawing/2014/main" id="{A982CCFB-716E-A66A-6CDA-7AC7F0603089}"/>
              </a:ext>
            </a:extLst>
          </p:cNvPr>
          <p:cNvSpPr txBox="1"/>
          <p:nvPr/>
        </p:nvSpPr>
        <p:spPr>
          <a:xfrm>
            <a:off x="4728757" y="3122331"/>
            <a:ext cx="6775267" cy="3693319"/>
          </a:xfrm>
          <a:prstGeom prst="rect">
            <a:avLst/>
          </a:prstGeom>
          <a:noFill/>
        </p:spPr>
        <p:txBody>
          <a:bodyPr wrap="square">
            <a:spAutoFit/>
          </a:bodyPr>
          <a:lstStyle/>
          <a:p>
            <a:pPr algn="l"/>
            <a:r>
              <a:rPr lang="en-US" b="1" i="0" dirty="0">
                <a:solidFill>
                  <a:srgbClr val="374151"/>
                </a:solidFill>
                <a:effectLst/>
                <a:latin typeface="Söhne"/>
              </a:rPr>
              <a:t>scikit-learn:</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A simple and efficient library for classical machine learning algorithms in Python. It includes tools for text classification, clustering, and other NLP-related tasks.</a:t>
            </a:r>
          </a:p>
          <a:p>
            <a:pPr algn="l">
              <a:buFont typeface="Arial" panose="020B0604020202020204" pitchFamily="34" charset="0"/>
              <a:buChar char="•"/>
            </a:pPr>
            <a:endParaRPr lang="en-US" dirty="0">
              <a:solidFill>
                <a:srgbClr val="374151"/>
              </a:solidFill>
              <a:latin typeface="Söhne"/>
            </a:endParaRPr>
          </a:p>
          <a:p>
            <a:pPr algn="l"/>
            <a:r>
              <a:rPr lang="en-US" b="1" i="0" dirty="0">
                <a:solidFill>
                  <a:srgbClr val="374151"/>
                </a:solidFill>
                <a:effectLst/>
                <a:latin typeface="Söhne"/>
              </a:rPr>
              <a:t>Machine learning </a:t>
            </a:r>
            <a:r>
              <a:rPr lang="en-US" b="1" i="0" dirty="0" err="1">
                <a:solidFill>
                  <a:srgbClr val="374151"/>
                </a:solidFill>
                <a:effectLst/>
                <a:latin typeface="Söhne"/>
              </a:rPr>
              <a:t>algorithmns</a:t>
            </a:r>
            <a:r>
              <a:rPr lang="en-US" b="1" i="0" dirty="0">
                <a:solidFill>
                  <a:srgbClr val="374151"/>
                </a:solidFill>
                <a:effectLst/>
                <a:latin typeface="Söhne"/>
              </a:rPr>
              <a:t> used : </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dirty="0" err="1">
                <a:solidFill>
                  <a:srgbClr val="374151"/>
                </a:solidFill>
                <a:latin typeface="Söhne"/>
              </a:rPr>
              <a:t>GaussianNB</a:t>
            </a:r>
            <a:endParaRPr lang="en-US" dirty="0">
              <a:solidFill>
                <a:srgbClr val="374151"/>
              </a:solidFill>
              <a:latin typeface="Söhne"/>
            </a:endParaRPr>
          </a:p>
          <a:p>
            <a:pPr algn="l">
              <a:buFont typeface="Arial" panose="020B0604020202020204" pitchFamily="34" charset="0"/>
              <a:buChar char="•"/>
            </a:pPr>
            <a:r>
              <a:rPr lang="en-US" dirty="0" err="1">
                <a:solidFill>
                  <a:srgbClr val="374151"/>
                </a:solidFill>
                <a:latin typeface="Söhne"/>
              </a:rPr>
              <a:t>MultinomialNB</a:t>
            </a:r>
            <a:endParaRPr lang="en-US" dirty="0">
              <a:solidFill>
                <a:srgbClr val="374151"/>
              </a:solidFill>
              <a:latin typeface="Söhne"/>
            </a:endParaRPr>
          </a:p>
          <a:p>
            <a:pPr algn="l">
              <a:buFont typeface="Arial" panose="020B0604020202020204" pitchFamily="34" charset="0"/>
              <a:buChar char="•"/>
            </a:pPr>
            <a:r>
              <a:rPr lang="en-US" b="0" i="0" dirty="0" err="1">
                <a:solidFill>
                  <a:srgbClr val="374151"/>
                </a:solidFill>
                <a:effectLst/>
                <a:latin typeface="Söhne"/>
              </a:rPr>
              <a:t>Bernaul</a:t>
            </a:r>
            <a:r>
              <a:rPr lang="en-US" dirty="0" err="1">
                <a:solidFill>
                  <a:srgbClr val="374151"/>
                </a:solidFill>
                <a:latin typeface="Söhne"/>
              </a:rPr>
              <a:t>iNB</a:t>
            </a:r>
            <a:endParaRPr lang="en-US" b="0" i="0" dirty="0">
              <a:solidFill>
                <a:srgbClr val="374151"/>
              </a:solidFill>
              <a:effectLst/>
              <a:latin typeface="Söhne"/>
            </a:endParaRPr>
          </a:p>
          <a:p>
            <a:pPr algn="l">
              <a:buFont typeface="Arial" panose="020B0604020202020204" pitchFamily="34" charset="0"/>
              <a:buChar char="•"/>
            </a:pPr>
            <a:endParaRPr lang="en-US" dirty="0">
              <a:solidFill>
                <a:srgbClr val="374151"/>
              </a:solidFill>
              <a:latin typeface="Söhne"/>
            </a:endParaRPr>
          </a:p>
          <a:p>
            <a:pPr algn="l">
              <a:buFont typeface="Arial" panose="020B0604020202020204" pitchFamily="34" charset="0"/>
              <a:buChar char="•"/>
            </a:pPr>
            <a:endParaRPr lang="en-US" dirty="0">
              <a:solidFill>
                <a:srgbClr val="374151"/>
              </a:solidFill>
              <a:latin typeface="Söhne"/>
            </a:endParaRPr>
          </a:p>
          <a:p>
            <a:pPr algn="l">
              <a:buFont typeface="Arial" panose="020B0604020202020204" pitchFamily="34" charset="0"/>
              <a:buChar char="•"/>
            </a:pPr>
            <a:endParaRPr lang="en-US" b="0" i="0" dirty="0">
              <a:solidFill>
                <a:srgbClr val="374151"/>
              </a:solidFill>
              <a:effectLst/>
              <a:latin typeface="Söhne"/>
            </a:endParaRPr>
          </a:p>
        </p:txBody>
      </p:sp>
    </p:spTree>
    <p:extLst>
      <p:ext uri="{BB962C8B-B14F-4D97-AF65-F5344CB8AC3E}">
        <p14:creationId xmlns:p14="http://schemas.microsoft.com/office/powerpoint/2010/main" val="308941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C6B6E0F-582D-C9E0-6B62-1BF7C0DD80E8}"/>
              </a:ext>
            </a:extLst>
          </p:cNvPr>
          <p:cNvSpPr txBox="1"/>
          <p:nvPr/>
        </p:nvSpPr>
        <p:spPr>
          <a:xfrm>
            <a:off x="2891245" y="404365"/>
            <a:ext cx="6783977" cy="493981"/>
          </a:xfrm>
          <a:prstGeom prst="rect">
            <a:avLst/>
          </a:prstGeom>
          <a:noFill/>
        </p:spPr>
        <p:txBody>
          <a:bodyPr wrap="square">
            <a:spAutoFit/>
          </a:bodyPr>
          <a:lstStyle/>
          <a:p>
            <a:pPr>
              <a:lnSpc>
                <a:spcPct val="90000"/>
              </a:lnSpc>
              <a:spcBef>
                <a:spcPct val="0"/>
              </a:spcBef>
            </a:pPr>
            <a:r>
              <a:rPr lang="en-US" sz="2900" b="1" dirty="0">
                <a:latin typeface="Gill Sans Ultra Bold" panose="020B0A02020104020203" pitchFamily="34" charset="0"/>
              </a:rPr>
              <a:t>Challenges in NLP for Emails</a:t>
            </a:r>
          </a:p>
        </p:txBody>
      </p:sp>
      <p:sp>
        <p:nvSpPr>
          <p:cNvPr id="7" name="TextBox 6">
            <a:extLst>
              <a:ext uri="{FF2B5EF4-FFF2-40B4-BE49-F238E27FC236}">
                <a16:creationId xmlns:a16="http://schemas.microsoft.com/office/drawing/2014/main" id="{B2CCD6AE-C3E5-FA51-BF5A-7D7D65241E20}"/>
              </a:ext>
            </a:extLst>
          </p:cNvPr>
          <p:cNvSpPr txBox="1"/>
          <p:nvPr/>
        </p:nvSpPr>
        <p:spPr>
          <a:xfrm>
            <a:off x="121920" y="1128331"/>
            <a:ext cx="11782697" cy="5078313"/>
          </a:xfrm>
          <a:prstGeom prst="rect">
            <a:avLst/>
          </a:prstGeom>
          <a:noFill/>
        </p:spPr>
        <p:txBody>
          <a:bodyPr wrap="square">
            <a:spAutoFit/>
          </a:bodyPr>
          <a:lstStyle/>
          <a:p>
            <a:pPr algn="l">
              <a:buFont typeface="+mj-lt"/>
              <a:buAutoNum type="arabicPeriod"/>
            </a:pPr>
            <a:r>
              <a:rPr lang="en-US" b="1" i="0" dirty="0">
                <a:solidFill>
                  <a:srgbClr val="374151"/>
                </a:solidFill>
                <a:effectLst/>
                <a:latin typeface="Söhne"/>
              </a:rPr>
              <a:t>Ambiguity and Contextual Variations:</a:t>
            </a:r>
            <a:endParaRPr lang="en-US" b="0" i="0" dirty="0">
              <a:solidFill>
                <a:srgbClr val="374151"/>
              </a:solidFill>
              <a:effectLst/>
              <a:latin typeface="Söhne"/>
            </a:endParaRPr>
          </a:p>
          <a:p>
            <a:pPr marL="742950" lvl="1" indent="-285750" algn="l">
              <a:buFont typeface="Arial" panose="020B0604020202020204" pitchFamily="34" charset="0"/>
              <a:buChar char="•"/>
            </a:pPr>
            <a:r>
              <a:rPr lang="en-US" b="1" i="0" dirty="0">
                <a:solidFill>
                  <a:srgbClr val="374151"/>
                </a:solidFill>
                <a:effectLst/>
                <a:latin typeface="Söhne"/>
              </a:rPr>
              <a:t>Issue:</a:t>
            </a:r>
            <a:r>
              <a:rPr lang="en-US" b="0" i="0" dirty="0">
                <a:solidFill>
                  <a:srgbClr val="374151"/>
                </a:solidFill>
                <a:effectLst/>
                <a:latin typeface="Söhne"/>
              </a:rPr>
              <a:t> Natural language is inherently ambiguous, and the meaning of words or phrases can vary based on context.</a:t>
            </a:r>
          </a:p>
          <a:p>
            <a:pPr marL="742950" lvl="1" indent="-285750" algn="l">
              <a:buFont typeface="Arial" panose="020B0604020202020204" pitchFamily="34" charset="0"/>
              <a:buChar char="•"/>
            </a:pPr>
            <a:r>
              <a:rPr lang="en-US" b="1" i="0" dirty="0">
                <a:solidFill>
                  <a:srgbClr val="374151"/>
                </a:solidFill>
                <a:effectLst/>
                <a:latin typeface="Söhne"/>
              </a:rPr>
              <a:t>Challenge:</a:t>
            </a:r>
            <a:r>
              <a:rPr lang="en-US" b="0" i="0" dirty="0">
                <a:solidFill>
                  <a:srgbClr val="374151"/>
                </a:solidFill>
                <a:effectLst/>
                <a:latin typeface="Söhne"/>
              </a:rPr>
              <a:t> Understanding and disambiguating context-dependent language, especially in emails where the tone and meaning can shift.</a:t>
            </a:r>
          </a:p>
          <a:p>
            <a:pPr algn="l">
              <a:buFont typeface="+mj-lt"/>
              <a:buAutoNum type="arabicPeriod"/>
            </a:pPr>
            <a:r>
              <a:rPr lang="en-US" b="1" i="0" dirty="0">
                <a:solidFill>
                  <a:srgbClr val="374151"/>
                </a:solidFill>
                <a:effectLst/>
                <a:latin typeface="Söhne"/>
              </a:rPr>
              <a:t>Handling Slang and Informal Language:</a:t>
            </a:r>
            <a:endParaRPr lang="en-US" b="0" i="0" dirty="0">
              <a:solidFill>
                <a:srgbClr val="374151"/>
              </a:solidFill>
              <a:effectLst/>
              <a:latin typeface="Söhne"/>
            </a:endParaRPr>
          </a:p>
          <a:p>
            <a:pPr marL="742950" lvl="1" indent="-285750" algn="l">
              <a:buFont typeface="Arial" panose="020B0604020202020204" pitchFamily="34" charset="0"/>
              <a:buChar char="•"/>
            </a:pPr>
            <a:r>
              <a:rPr lang="en-US" b="1" i="0" dirty="0">
                <a:solidFill>
                  <a:srgbClr val="374151"/>
                </a:solidFill>
                <a:effectLst/>
                <a:latin typeface="Söhne"/>
              </a:rPr>
              <a:t>Issue:</a:t>
            </a:r>
            <a:r>
              <a:rPr lang="en-US" b="0" i="0" dirty="0">
                <a:solidFill>
                  <a:srgbClr val="374151"/>
                </a:solidFill>
                <a:effectLst/>
                <a:latin typeface="Söhne"/>
              </a:rPr>
              <a:t> Emails often contain informal language, slang, and colloquial expressions.</a:t>
            </a:r>
          </a:p>
          <a:p>
            <a:pPr marL="742950" lvl="1" indent="-285750" algn="l">
              <a:buFont typeface="Arial" panose="020B0604020202020204" pitchFamily="34" charset="0"/>
              <a:buChar char="•"/>
            </a:pPr>
            <a:r>
              <a:rPr lang="en-US" b="1" i="0" dirty="0">
                <a:solidFill>
                  <a:srgbClr val="374151"/>
                </a:solidFill>
                <a:effectLst/>
                <a:latin typeface="Söhne"/>
              </a:rPr>
              <a:t>Challenge:</a:t>
            </a:r>
            <a:r>
              <a:rPr lang="en-US" b="0" i="0" dirty="0">
                <a:solidFill>
                  <a:srgbClr val="374151"/>
                </a:solidFill>
                <a:effectLst/>
                <a:latin typeface="Söhne"/>
              </a:rPr>
              <a:t> Developing models that can accurately interpret and process these variations without misinterpretation.</a:t>
            </a:r>
          </a:p>
          <a:p>
            <a:pPr algn="l">
              <a:buFont typeface="+mj-lt"/>
              <a:buAutoNum type="arabicPeriod"/>
            </a:pPr>
            <a:r>
              <a:rPr lang="en-US" b="1" i="0" dirty="0">
                <a:solidFill>
                  <a:srgbClr val="374151"/>
                </a:solidFill>
                <a:effectLst/>
                <a:latin typeface="Söhne"/>
              </a:rPr>
              <a:t>Multilingual Content:</a:t>
            </a:r>
            <a:endParaRPr lang="en-US" b="0" i="0" dirty="0">
              <a:solidFill>
                <a:srgbClr val="374151"/>
              </a:solidFill>
              <a:effectLst/>
              <a:latin typeface="Söhne"/>
            </a:endParaRPr>
          </a:p>
          <a:p>
            <a:pPr marL="742950" lvl="1" indent="-285750" algn="l">
              <a:buFont typeface="Arial" panose="020B0604020202020204" pitchFamily="34" charset="0"/>
              <a:buChar char="•"/>
            </a:pPr>
            <a:r>
              <a:rPr lang="en-US" b="1" i="0" dirty="0">
                <a:solidFill>
                  <a:srgbClr val="374151"/>
                </a:solidFill>
                <a:effectLst/>
                <a:latin typeface="Söhne"/>
              </a:rPr>
              <a:t>Issue:</a:t>
            </a:r>
            <a:r>
              <a:rPr lang="en-US" b="0" i="0" dirty="0">
                <a:solidFill>
                  <a:srgbClr val="374151"/>
                </a:solidFill>
                <a:effectLst/>
                <a:latin typeface="Söhne"/>
              </a:rPr>
              <a:t> Emails may be written in different languages, adding complexity to language understanding.</a:t>
            </a:r>
          </a:p>
          <a:p>
            <a:pPr marL="742950" lvl="1" indent="-285750" algn="l">
              <a:buFont typeface="Arial" panose="020B0604020202020204" pitchFamily="34" charset="0"/>
              <a:buChar char="•"/>
            </a:pPr>
            <a:r>
              <a:rPr lang="en-US" b="1" i="0" dirty="0">
                <a:solidFill>
                  <a:srgbClr val="374151"/>
                </a:solidFill>
                <a:effectLst/>
                <a:latin typeface="Söhne"/>
              </a:rPr>
              <a:t>Challenge:</a:t>
            </a:r>
            <a:r>
              <a:rPr lang="en-US" b="0" i="0" dirty="0">
                <a:solidFill>
                  <a:srgbClr val="374151"/>
                </a:solidFill>
                <a:effectLst/>
                <a:latin typeface="Söhne"/>
              </a:rPr>
              <a:t> Designing NLP systems that can handle multilingual content effectively and accurately.</a:t>
            </a:r>
          </a:p>
          <a:p>
            <a:pPr algn="l">
              <a:buFont typeface="+mj-lt"/>
              <a:buAutoNum type="arabicPeriod"/>
            </a:pPr>
            <a:r>
              <a:rPr lang="en-US" b="1" i="0" dirty="0">
                <a:solidFill>
                  <a:srgbClr val="374151"/>
                </a:solidFill>
                <a:effectLst/>
                <a:latin typeface="Söhne"/>
              </a:rPr>
              <a:t>Privacy and Security Concerns:</a:t>
            </a:r>
            <a:endParaRPr lang="en-US" b="0" i="0" dirty="0">
              <a:solidFill>
                <a:srgbClr val="374151"/>
              </a:solidFill>
              <a:effectLst/>
              <a:latin typeface="Söhne"/>
            </a:endParaRPr>
          </a:p>
          <a:p>
            <a:pPr marL="742950" lvl="1" indent="-285750" algn="l">
              <a:buFont typeface="Arial" panose="020B0604020202020204" pitchFamily="34" charset="0"/>
              <a:buChar char="•"/>
            </a:pPr>
            <a:r>
              <a:rPr lang="en-US" b="1" i="0" dirty="0">
                <a:solidFill>
                  <a:srgbClr val="374151"/>
                </a:solidFill>
                <a:effectLst/>
                <a:latin typeface="Söhne"/>
              </a:rPr>
              <a:t>Issue:</a:t>
            </a:r>
            <a:r>
              <a:rPr lang="en-US" b="0" i="0" dirty="0">
                <a:solidFill>
                  <a:srgbClr val="374151"/>
                </a:solidFill>
                <a:effectLst/>
                <a:latin typeface="Söhne"/>
              </a:rPr>
              <a:t> Emails often contain sensitive or private information.</a:t>
            </a:r>
          </a:p>
          <a:p>
            <a:pPr marL="742950" lvl="1" indent="-285750" algn="l">
              <a:buFont typeface="Arial" panose="020B0604020202020204" pitchFamily="34" charset="0"/>
              <a:buChar char="•"/>
            </a:pPr>
            <a:r>
              <a:rPr lang="en-US" b="1" i="0" dirty="0">
                <a:solidFill>
                  <a:srgbClr val="374151"/>
                </a:solidFill>
                <a:effectLst/>
                <a:latin typeface="Söhne"/>
              </a:rPr>
              <a:t>Challenge:</a:t>
            </a:r>
            <a:r>
              <a:rPr lang="en-US" b="0" i="0" dirty="0">
                <a:solidFill>
                  <a:srgbClr val="374151"/>
                </a:solidFill>
                <a:effectLst/>
                <a:latin typeface="Söhne"/>
              </a:rPr>
              <a:t> Ensuring that NLP processes adhere to privacy regulations and security standards, especially when handling personal or confidential data.</a:t>
            </a:r>
          </a:p>
          <a:p>
            <a:pPr algn="l">
              <a:buFont typeface="+mj-lt"/>
              <a:buAutoNum type="arabicPeriod"/>
            </a:pPr>
            <a:r>
              <a:rPr lang="en-US" b="1" i="0" dirty="0">
                <a:solidFill>
                  <a:srgbClr val="374151"/>
                </a:solidFill>
                <a:effectLst/>
                <a:latin typeface="Söhne"/>
              </a:rPr>
              <a:t>Large Volume of Unstructured Data:</a:t>
            </a:r>
            <a:endParaRPr lang="en-US" b="0" i="0" dirty="0">
              <a:solidFill>
                <a:srgbClr val="374151"/>
              </a:solidFill>
              <a:effectLst/>
              <a:latin typeface="Söhne"/>
            </a:endParaRPr>
          </a:p>
          <a:p>
            <a:pPr marL="742950" lvl="1" indent="-285750" algn="l">
              <a:buFont typeface="Arial" panose="020B0604020202020204" pitchFamily="34" charset="0"/>
              <a:buChar char="•"/>
            </a:pPr>
            <a:r>
              <a:rPr lang="en-US" b="1" i="0" dirty="0">
                <a:solidFill>
                  <a:srgbClr val="374151"/>
                </a:solidFill>
                <a:effectLst/>
                <a:latin typeface="Söhne"/>
              </a:rPr>
              <a:t>Issue:</a:t>
            </a:r>
            <a:r>
              <a:rPr lang="en-US" b="0" i="0" dirty="0">
                <a:solidFill>
                  <a:srgbClr val="374151"/>
                </a:solidFill>
                <a:effectLst/>
                <a:latin typeface="Söhne"/>
              </a:rPr>
              <a:t> Emails can be lengthy and contain unstructured data.</a:t>
            </a:r>
          </a:p>
          <a:p>
            <a:pPr marL="742950" lvl="1" indent="-285750" algn="l">
              <a:buFont typeface="Arial" panose="020B0604020202020204" pitchFamily="34" charset="0"/>
              <a:buChar char="•"/>
            </a:pPr>
            <a:r>
              <a:rPr lang="en-US" b="1" i="0" dirty="0">
                <a:solidFill>
                  <a:srgbClr val="374151"/>
                </a:solidFill>
                <a:effectLst/>
                <a:latin typeface="Söhne"/>
              </a:rPr>
              <a:t>Challenge:</a:t>
            </a:r>
            <a:r>
              <a:rPr lang="en-US" b="0" i="0" dirty="0">
                <a:solidFill>
                  <a:srgbClr val="374151"/>
                </a:solidFill>
                <a:effectLst/>
                <a:latin typeface="Söhne"/>
              </a:rPr>
              <a:t> Efficiently processing and extracting meaningful insights from large volumes of unstructured text data in a timely manner.</a:t>
            </a:r>
          </a:p>
        </p:txBody>
      </p:sp>
      <p:sp>
        <p:nvSpPr>
          <p:cNvPr id="8" name="Rectangle 7">
            <a:extLst>
              <a:ext uri="{FF2B5EF4-FFF2-40B4-BE49-F238E27FC236}">
                <a16:creationId xmlns:a16="http://schemas.microsoft.com/office/drawing/2014/main" id="{116C8973-34CA-4707-5C98-7782F1516E9B}"/>
              </a:ext>
            </a:extLst>
          </p:cNvPr>
          <p:cNvSpPr/>
          <p:nvPr/>
        </p:nvSpPr>
        <p:spPr>
          <a:xfrm>
            <a:off x="0" y="-30271"/>
            <a:ext cx="5373189" cy="204651"/>
          </a:xfrm>
          <a:prstGeom prst="rect">
            <a:avLst/>
          </a:prstGeom>
          <a:solidFill>
            <a:srgbClr val="DE5A4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solidFill>
                <a:srgbClr val="000066"/>
              </a:solidFill>
            </a:endParaRPr>
          </a:p>
        </p:txBody>
      </p:sp>
    </p:spTree>
    <p:extLst>
      <p:ext uri="{BB962C8B-B14F-4D97-AF65-F5344CB8AC3E}">
        <p14:creationId xmlns:p14="http://schemas.microsoft.com/office/powerpoint/2010/main" val="1844860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057149C-E25A-1999-CD4F-AE3EA93C79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23"/>
            <a:ext cx="12192000" cy="6854354"/>
          </a:xfrm>
          <a:prstGeom prst="rect">
            <a:avLst/>
          </a:prstGeom>
        </p:spPr>
      </p:pic>
      <p:sp>
        <p:nvSpPr>
          <p:cNvPr id="13" name="TextBox 12">
            <a:extLst>
              <a:ext uri="{FF2B5EF4-FFF2-40B4-BE49-F238E27FC236}">
                <a16:creationId xmlns:a16="http://schemas.microsoft.com/office/drawing/2014/main" id="{68BDF5D8-64FF-549E-7CE2-4FB2EB3B09A8}"/>
              </a:ext>
            </a:extLst>
          </p:cNvPr>
          <p:cNvSpPr txBox="1"/>
          <p:nvPr/>
        </p:nvSpPr>
        <p:spPr>
          <a:xfrm>
            <a:off x="5756365" y="778418"/>
            <a:ext cx="6096000" cy="493981"/>
          </a:xfrm>
          <a:prstGeom prst="rect">
            <a:avLst/>
          </a:prstGeom>
          <a:noFill/>
        </p:spPr>
        <p:txBody>
          <a:bodyPr wrap="square">
            <a:spAutoFit/>
          </a:bodyPr>
          <a:lstStyle/>
          <a:p>
            <a:pPr>
              <a:lnSpc>
                <a:spcPct val="90000"/>
              </a:lnSpc>
              <a:spcBef>
                <a:spcPct val="0"/>
              </a:spcBef>
            </a:pPr>
            <a:r>
              <a:rPr lang="en-US" sz="2900" b="1" dirty="0">
                <a:latin typeface="Gill Sans Ultra Bold" panose="020B0A02020104020203" pitchFamily="34" charset="0"/>
              </a:rPr>
              <a:t>Future  Trends</a:t>
            </a:r>
          </a:p>
        </p:txBody>
      </p:sp>
      <p:sp>
        <p:nvSpPr>
          <p:cNvPr id="15" name="TextBox 14">
            <a:extLst>
              <a:ext uri="{FF2B5EF4-FFF2-40B4-BE49-F238E27FC236}">
                <a16:creationId xmlns:a16="http://schemas.microsoft.com/office/drawing/2014/main" id="{27FDA553-FE0C-FB3C-A5DC-C36091F7BFCF}"/>
              </a:ext>
            </a:extLst>
          </p:cNvPr>
          <p:cNvSpPr txBox="1"/>
          <p:nvPr/>
        </p:nvSpPr>
        <p:spPr>
          <a:xfrm>
            <a:off x="5499462" y="1448829"/>
            <a:ext cx="6631577" cy="1200329"/>
          </a:xfrm>
          <a:prstGeom prst="rect">
            <a:avLst/>
          </a:prstGeom>
          <a:noFill/>
        </p:spPr>
        <p:txBody>
          <a:bodyPr wrap="square">
            <a:spAutoFit/>
          </a:bodyPr>
          <a:lstStyle/>
          <a:p>
            <a:r>
              <a:rPr lang="en-US" b="0" i="0" dirty="0">
                <a:solidFill>
                  <a:srgbClr val="374151"/>
                </a:solidFill>
                <a:effectLst/>
                <a:latin typeface="Söhne"/>
              </a:rPr>
              <a:t>The future trends for Natural Language Processing (NLP) in email processing are likely to align with broader NLP trends, but with a specific focus on addressing challenges unique to the domain of emails</a:t>
            </a:r>
            <a:endParaRPr lang="en-US" dirty="0"/>
          </a:p>
        </p:txBody>
      </p:sp>
      <p:sp>
        <p:nvSpPr>
          <p:cNvPr id="17" name="TextBox 16">
            <a:extLst>
              <a:ext uri="{FF2B5EF4-FFF2-40B4-BE49-F238E27FC236}">
                <a16:creationId xmlns:a16="http://schemas.microsoft.com/office/drawing/2014/main" id="{9564A6EC-4E1C-D87A-6539-FF5CB3F066D2}"/>
              </a:ext>
            </a:extLst>
          </p:cNvPr>
          <p:cNvSpPr txBox="1"/>
          <p:nvPr/>
        </p:nvSpPr>
        <p:spPr>
          <a:xfrm>
            <a:off x="5617028" y="3217260"/>
            <a:ext cx="6156960" cy="2862322"/>
          </a:xfrm>
          <a:prstGeom prst="rect">
            <a:avLst/>
          </a:prstGeom>
          <a:noFill/>
        </p:spPr>
        <p:txBody>
          <a:bodyPr wrap="square">
            <a:spAutoFit/>
          </a:bodyPr>
          <a:lstStyle/>
          <a:p>
            <a:pPr algn="l">
              <a:buFont typeface="+mj-lt"/>
              <a:buAutoNum type="arabicPeriod"/>
            </a:pPr>
            <a:r>
              <a:rPr lang="en-US" b="1" i="0" dirty="0">
                <a:solidFill>
                  <a:srgbClr val="374151"/>
                </a:solidFill>
                <a:effectLst/>
                <a:latin typeface="Söhne"/>
              </a:rPr>
              <a:t>Advanced Email Summarization</a:t>
            </a: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Personalized Email Assistance</a:t>
            </a: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Enhanced Email Categorization</a:t>
            </a: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Dynamic Email Prioritization</a:t>
            </a: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Context-Aware Email Thread Analysis</a:t>
            </a: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Multilingual Email Support</a:t>
            </a: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Email Sentiment Analysis</a:t>
            </a: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Privacy-Focused NLP for Emails</a:t>
            </a: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Interactive Email Composing Assistance</a:t>
            </a: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Voice-Based Email Interaction</a:t>
            </a:r>
            <a:endParaRPr lang="en-US" b="0" i="0" dirty="0">
              <a:solidFill>
                <a:srgbClr val="374151"/>
              </a:solidFill>
              <a:effectLst/>
              <a:latin typeface="Söhne"/>
            </a:endParaRPr>
          </a:p>
        </p:txBody>
      </p:sp>
      <p:sp>
        <p:nvSpPr>
          <p:cNvPr id="19" name="TextBox 18">
            <a:extLst>
              <a:ext uri="{FF2B5EF4-FFF2-40B4-BE49-F238E27FC236}">
                <a16:creationId xmlns:a16="http://schemas.microsoft.com/office/drawing/2014/main" id="{AD4FB2D0-D3E2-2CC0-C603-A464E494D812}"/>
              </a:ext>
            </a:extLst>
          </p:cNvPr>
          <p:cNvSpPr txBox="1"/>
          <p:nvPr/>
        </p:nvSpPr>
        <p:spPr>
          <a:xfrm>
            <a:off x="5499462" y="2720240"/>
            <a:ext cx="6156960" cy="369332"/>
          </a:xfrm>
          <a:prstGeom prst="rect">
            <a:avLst/>
          </a:prstGeom>
          <a:noFill/>
        </p:spPr>
        <p:txBody>
          <a:bodyPr wrap="square">
            <a:spAutoFit/>
          </a:bodyPr>
          <a:lstStyle/>
          <a:p>
            <a:r>
              <a:rPr lang="en-US" b="0" i="0" dirty="0">
                <a:solidFill>
                  <a:srgbClr val="374151"/>
                </a:solidFill>
                <a:effectLst/>
                <a:latin typeface="Söhne"/>
              </a:rPr>
              <a:t>Here are some future trends for NLP in email:</a:t>
            </a:r>
            <a:endParaRPr lang="en-US" dirty="0"/>
          </a:p>
        </p:txBody>
      </p:sp>
    </p:spTree>
    <p:extLst>
      <p:ext uri="{BB962C8B-B14F-4D97-AF65-F5344CB8AC3E}">
        <p14:creationId xmlns:p14="http://schemas.microsoft.com/office/powerpoint/2010/main" val="3199462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1F986CF-8073-0DE9-07B0-7368BBC13A2C}"/>
              </a:ext>
            </a:extLst>
          </p:cNvPr>
          <p:cNvSpPr txBox="1"/>
          <p:nvPr/>
        </p:nvSpPr>
        <p:spPr>
          <a:xfrm>
            <a:off x="113211" y="1002056"/>
            <a:ext cx="11965577" cy="5632311"/>
          </a:xfrm>
          <a:prstGeom prst="rect">
            <a:avLst/>
          </a:prstGeom>
          <a:noFill/>
        </p:spPr>
        <p:txBody>
          <a:bodyPr wrap="square">
            <a:spAutoFit/>
          </a:bodyPr>
          <a:lstStyle/>
          <a:p>
            <a:pPr marL="342900" indent="-342900" algn="just">
              <a:buFont typeface="+mj-lt"/>
              <a:buAutoNum type="arabicPeriod" startAt="6"/>
            </a:pPr>
            <a:r>
              <a:rPr lang="en-US" b="1" i="0" dirty="0">
                <a:solidFill>
                  <a:srgbClr val="374151"/>
                </a:solidFill>
                <a:effectLst/>
                <a:latin typeface="Söhne"/>
              </a:rPr>
              <a:t>Subjectivity and Sentiment Analysis:</a:t>
            </a:r>
            <a:endParaRPr lang="en-US" b="0" i="0" dirty="0">
              <a:solidFill>
                <a:srgbClr val="374151"/>
              </a:solidFill>
              <a:effectLst/>
              <a:latin typeface="Söhne"/>
            </a:endParaRPr>
          </a:p>
          <a:p>
            <a:pPr marL="800100" lvl="1" indent="-342900" algn="just">
              <a:buFont typeface="Arial" panose="020B0604020202020204" pitchFamily="34" charset="0"/>
              <a:buChar char="•"/>
            </a:pPr>
            <a:r>
              <a:rPr lang="en-US" b="1" i="0" dirty="0">
                <a:solidFill>
                  <a:srgbClr val="374151"/>
                </a:solidFill>
                <a:effectLst/>
                <a:latin typeface="Söhne"/>
              </a:rPr>
              <a:t>Issue:</a:t>
            </a:r>
            <a:r>
              <a:rPr lang="en-US" b="0" i="0" dirty="0">
                <a:solidFill>
                  <a:srgbClr val="374151"/>
                </a:solidFill>
                <a:effectLst/>
                <a:latin typeface="Söhne"/>
              </a:rPr>
              <a:t> Determining the sentiment or emotional tone in emails can be subjective and context-dependent.</a:t>
            </a:r>
          </a:p>
          <a:p>
            <a:pPr marL="800100" lvl="1" indent="-342900" algn="just">
              <a:buFont typeface="Arial" panose="020B0604020202020204" pitchFamily="34" charset="0"/>
              <a:buChar char="•"/>
            </a:pPr>
            <a:r>
              <a:rPr lang="en-US" b="1" i="0" dirty="0">
                <a:solidFill>
                  <a:srgbClr val="374151"/>
                </a:solidFill>
                <a:effectLst/>
                <a:latin typeface="Söhne"/>
              </a:rPr>
              <a:t>Challenge:</a:t>
            </a:r>
            <a:r>
              <a:rPr lang="en-US" b="0" i="0" dirty="0">
                <a:solidFill>
                  <a:srgbClr val="374151"/>
                </a:solidFill>
                <a:effectLst/>
                <a:latin typeface="Söhne"/>
              </a:rPr>
              <a:t> Developing models that accurately capture the sentiment expressed, considering nuances and sarcasm.</a:t>
            </a:r>
          </a:p>
          <a:p>
            <a:pPr algn="just">
              <a:buFont typeface="+mj-lt"/>
              <a:buAutoNum type="arabicPeriod" startAt="6"/>
            </a:pPr>
            <a:r>
              <a:rPr lang="en-US" b="1" i="0" dirty="0">
                <a:solidFill>
                  <a:srgbClr val="374151"/>
                </a:solidFill>
                <a:effectLst/>
                <a:latin typeface="Söhne"/>
              </a:rPr>
              <a:t>Email Abbreviations and Acronyms:</a:t>
            </a:r>
            <a:endParaRPr lang="en-US" b="0" i="0" dirty="0">
              <a:solidFill>
                <a:srgbClr val="374151"/>
              </a:solidFill>
              <a:effectLst/>
              <a:latin typeface="Söhne"/>
            </a:endParaRPr>
          </a:p>
          <a:p>
            <a:pPr marL="742950" lvl="1" indent="-285750" algn="just">
              <a:buFont typeface="Arial" panose="020B0604020202020204" pitchFamily="34" charset="0"/>
              <a:buChar char="•"/>
            </a:pPr>
            <a:r>
              <a:rPr lang="en-US" b="1" i="0" dirty="0">
                <a:solidFill>
                  <a:srgbClr val="374151"/>
                </a:solidFill>
                <a:effectLst/>
                <a:latin typeface="Söhne"/>
              </a:rPr>
              <a:t>Issue:</a:t>
            </a:r>
            <a:r>
              <a:rPr lang="en-US" b="0" i="0" dirty="0">
                <a:solidFill>
                  <a:srgbClr val="374151"/>
                </a:solidFill>
                <a:effectLst/>
                <a:latin typeface="Söhne"/>
              </a:rPr>
              <a:t> Emails often include abbreviations and acronyms specific to certain industries or communities.</a:t>
            </a:r>
          </a:p>
          <a:p>
            <a:pPr marL="742950" lvl="1" indent="-285750" algn="just">
              <a:buFont typeface="Arial" panose="020B0604020202020204" pitchFamily="34" charset="0"/>
              <a:buChar char="•"/>
            </a:pPr>
            <a:r>
              <a:rPr lang="en-US" b="1" i="0" dirty="0">
                <a:solidFill>
                  <a:srgbClr val="374151"/>
                </a:solidFill>
                <a:effectLst/>
                <a:latin typeface="Söhne"/>
              </a:rPr>
              <a:t>Challenge:</a:t>
            </a:r>
            <a:r>
              <a:rPr lang="en-US" b="0" i="0" dirty="0">
                <a:solidFill>
                  <a:srgbClr val="374151"/>
                </a:solidFill>
                <a:effectLst/>
                <a:latin typeface="Söhne"/>
              </a:rPr>
              <a:t> Building models that can decipher industry-specific language and adapt to evolving trends in abbreviations.</a:t>
            </a:r>
          </a:p>
          <a:p>
            <a:pPr algn="just">
              <a:buFont typeface="+mj-lt"/>
              <a:buAutoNum type="arabicPeriod" startAt="6"/>
            </a:pPr>
            <a:r>
              <a:rPr lang="en-US" b="1" i="0" dirty="0">
                <a:solidFill>
                  <a:srgbClr val="374151"/>
                </a:solidFill>
                <a:effectLst/>
                <a:latin typeface="Söhne"/>
              </a:rPr>
              <a:t>Dynamic Language Evolution:</a:t>
            </a:r>
            <a:endParaRPr lang="en-US" b="0" i="0" dirty="0">
              <a:solidFill>
                <a:srgbClr val="374151"/>
              </a:solidFill>
              <a:effectLst/>
              <a:latin typeface="Söhne"/>
            </a:endParaRPr>
          </a:p>
          <a:p>
            <a:pPr marL="742950" lvl="1" indent="-285750" algn="just">
              <a:buFont typeface="Arial" panose="020B0604020202020204" pitchFamily="34" charset="0"/>
              <a:buChar char="•"/>
            </a:pPr>
            <a:r>
              <a:rPr lang="en-US" b="1" i="0" dirty="0">
                <a:solidFill>
                  <a:srgbClr val="374151"/>
                </a:solidFill>
                <a:effectLst/>
                <a:latin typeface="Söhne"/>
              </a:rPr>
              <a:t>Issue:</a:t>
            </a:r>
            <a:r>
              <a:rPr lang="en-US" b="0" i="0" dirty="0">
                <a:solidFill>
                  <a:srgbClr val="374151"/>
                </a:solidFill>
                <a:effectLst/>
                <a:latin typeface="Söhne"/>
              </a:rPr>
              <a:t> Language is constantly evolving with new words and expressions emerging over time.</a:t>
            </a:r>
          </a:p>
          <a:p>
            <a:pPr marL="742950" lvl="1" indent="-285750" algn="just">
              <a:buFont typeface="Arial" panose="020B0604020202020204" pitchFamily="34" charset="0"/>
              <a:buChar char="•"/>
            </a:pPr>
            <a:r>
              <a:rPr lang="en-US" b="1" i="0" dirty="0">
                <a:solidFill>
                  <a:srgbClr val="374151"/>
                </a:solidFill>
                <a:effectLst/>
                <a:latin typeface="Söhne"/>
              </a:rPr>
              <a:t>Challenge:</a:t>
            </a:r>
            <a:r>
              <a:rPr lang="en-US" b="0" i="0" dirty="0">
                <a:solidFill>
                  <a:srgbClr val="374151"/>
                </a:solidFill>
                <a:effectLst/>
                <a:latin typeface="Söhne"/>
              </a:rPr>
              <a:t> Ensuring NLP models are up-to-date and can adapt to changes in language patterns.</a:t>
            </a:r>
          </a:p>
          <a:p>
            <a:pPr algn="just">
              <a:buFont typeface="+mj-lt"/>
              <a:buAutoNum type="arabicPeriod" startAt="6"/>
            </a:pPr>
            <a:r>
              <a:rPr lang="en-US" b="1" i="0" dirty="0">
                <a:solidFill>
                  <a:srgbClr val="374151"/>
                </a:solidFill>
                <a:effectLst/>
                <a:latin typeface="Söhne"/>
              </a:rPr>
              <a:t>Integration with Existing Systems:</a:t>
            </a:r>
            <a:endParaRPr lang="en-US" b="0" i="0" dirty="0">
              <a:solidFill>
                <a:srgbClr val="374151"/>
              </a:solidFill>
              <a:effectLst/>
              <a:latin typeface="Söhne"/>
            </a:endParaRPr>
          </a:p>
          <a:p>
            <a:pPr marL="742950" lvl="1" indent="-285750" algn="just">
              <a:buFont typeface="Arial" panose="020B0604020202020204" pitchFamily="34" charset="0"/>
              <a:buChar char="•"/>
            </a:pPr>
            <a:r>
              <a:rPr lang="en-US" b="1" i="0" dirty="0">
                <a:solidFill>
                  <a:srgbClr val="374151"/>
                </a:solidFill>
                <a:effectLst/>
                <a:latin typeface="Söhne"/>
              </a:rPr>
              <a:t>Issue:</a:t>
            </a:r>
            <a:r>
              <a:rPr lang="en-US" b="0" i="0" dirty="0">
                <a:solidFill>
                  <a:srgbClr val="374151"/>
                </a:solidFill>
                <a:effectLst/>
                <a:latin typeface="Söhne"/>
              </a:rPr>
              <a:t> NLP applications for emails need to seamlessly integrate with existing email systems and workflows.</a:t>
            </a:r>
          </a:p>
          <a:p>
            <a:pPr marL="742950" lvl="1" indent="-285750" algn="just">
              <a:buFont typeface="Arial" panose="020B0604020202020204" pitchFamily="34" charset="0"/>
              <a:buChar char="•"/>
            </a:pPr>
            <a:r>
              <a:rPr lang="en-US" b="1" i="0" dirty="0">
                <a:solidFill>
                  <a:srgbClr val="374151"/>
                </a:solidFill>
                <a:effectLst/>
                <a:latin typeface="Söhne"/>
              </a:rPr>
              <a:t>Challenge:</a:t>
            </a:r>
            <a:r>
              <a:rPr lang="en-US" b="0" i="0" dirty="0">
                <a:solidFill>
                  <a:srgbClr val="374151"/>
                </a:solidFill>
                <a:effectLst/>
                <a:latin typeface="Söhne"/>
              </a:rPr>
              <a:t> Ensuring compatibility and smooth integration without disrupting the user experience or existing processes.</a:t>
            </a:r>
          </a:p>
          <a:p>
            <a:pPr algn="just">
              <a:buFont typeface="+mj-lt"/>
              <a:buAutoNum type="arabicPeriod" startAt="6"/>
            </a:pPr>
            <a:r>
              <a:rPr lang="en-US" b="1" i="0" dirty="0">
                <a:solidFill>
                  <a:srgbClr val="374151"/>
                </a:solidFill>
                <a:effectLst/>
                <a:latin typeface="Söhne"/>
              </a:rPr>
              <a:t>User Expectations and Interpretation:</a:t>
            </a:r>
            <a:endParaRPr lang="en-US" b="0" i="0" dirty="0">
              <a:solidFill>
                <a:srgbClr val="374151"/>
              </a:solidFill>
              <a:effectLst/>
              <a:latin typeface="Söhne"/>
            </a:endParaRPr>
          </a:p>
          <a:p>
            <a:pPr marL="742950" lvl="1" indent="-285750" algn="just">
              <a:buFont typeface="Arial" panose="020B0604020202020204" pitchFamily="34" charset="0"/>
              <a:buChar char="•"/>
            </a:pPr>
            <a:r>
              <a:rPr lang="en-US" b="1" i="0" dirty="0">
                <a:solidFill>
                  <a:srgbClr val="374151"/>
                </a:solidFill>
                <a:effectLst/>
                <a:latin typeface="Söhne"/>
              </a:rPr>
              <a:t>Issue:</a:t>
            </a:r>
            <a:r>
              <a:rPr lang="en-US" b="0" i="0" dirty="0">
                <a:solidFill>
                  <a:srgbClr val="374151"/>
                </a:solidFill>
                <a:effectLst/>
                <a:latin typeface="Söhne"/>
              </a:rPr>
              <a:t> Users may have varied expectations regarding how emails should be processed or interpreted.</a:t>
            </a:r>
          </a:p>
          <a:p>
            <a:pPr marL="742950" lvl="1" indent="-285750" algn="just">
              <a:buFont typeface="Arial" panose="020B0604020202020204" pitchFamily="34" charset="0"/>
              <a:buChar char="•"/>
            </a:pPr>
            <a:r>
              <a:rPr lang="en-US" b="1" i="0" dirty="0">
                <a:solidFill>
                  <a:srgbClr val="374151"/>
                </a:solidFill>
                <a:effectLst/>
                <a:latin typeface="Söhne"/>
              </a:rPr>
              <a:t>Challenge:</a:t>
            </a:r>
            <a:r>
              <a:rPr lang="en-US" b="0" i="0" dirty="0">
                <a:solidFill>
                  <a:srgbClr val="374151"/>
                </a:solidFill>
                <a:effectLst/>
                <a:latin typeface="Söhne"/>
              </a:rPr>
              <a:t> Striking a balance between automated processing and user customization to meet diverse user expectations.</a:t>
            </a:r>
          </a:p>
          <a:p>
            <a:pPr algn="just">
              <a:buFont typeface="+mj-lt"/>
              <a:buAutoNum type="arabicPeriod" startAt="6"/>
            </a:pPr>
            <a:r>
              <a:rPr lang="en-US" b="1" i="0" dirty="0">
                <a:solidFill>
                  <a:srgbClr val="374151"/>
                </a:solidFill>
                <a:effectLst/>
                <a:latin typeface="Söhne"/>
              </a:rPr>
              <a:t>Lack of Standardization:</a:t>
            </a:r>
            <a:endParaRPr lang="en-US" b="0" i="0" dirty="0">
              <a:solidFill>
                <a:srgbClr val="374151"/>
              </a:solidFill>
              <a:effectLst/>
              <a:latin typeface="Söhne"/>
            </a:endParaRPr>
          </a:p>
          <a:p>
            <a:pPr marL="742950" lvl="1" indent="-285750" algn="just">
              <a:buFont typeface="Arial" panose="020B0604020202020204" pitchFamily="34" charset="0"/>
              <a:buChar char="•"/>
            </a:pPr>
            <a:r>
              <a:rPr lang="en-US" b="1" i="0" dirty="0">
                <a:solidFill>
                  <a:srgbClr val="374151"/>
                </a:solidFill>
                <a:effectLst/>
                <a:latin typeface="Söhne"/>
              </a:rPr>
              <a:t>Issue:</a:t>
            </a:r>
            <a:r>
              <a:rPr lang="en-US" b="0" i="0" dirty="0">
                <a:solidFill>
                  <a:srgbClr val="374151"/>
                </a:solidFill>
                <a:effectLst/>
                <a:latin typeface="Söhne"/>
              </a:rPr>
              <a:t> There is no universal standard for email content and structure.</a:t>
            </a:r>
          </a:p>
          <a:p>
            <a:pPr marL="742950" lvl="1" indent="-285750" algn="just">
              <a:buFont typeface="Arial" panose="020B0604020202020204" pitchFamily="34" charset="0"/>
              <a:buChar char="•"/>
            </a:pPr>
            <a:r>
              <a:rPr lang="en-US" b="1" i="0" dirty="0">
                <a:solidFill>
                  <a:srgbClr val="374151"/>
                </a:solidFill>
                <a:effectLst/>
                <a:latin typeface="Söhne"/>
              </a:rPr>
              <a:t>Challenge:</a:t>
            </a:r>
            <a:r>
              <a:rPr lang="en-US" b="0" i="0" dirty="0">
                <a:solidFill>
                  <a:srgbClr val="374151"/>
                </a:solidFill>
                <a:effectLst/>
                <a:latin typeface="Söhne"/>
              </a:rPr>
              <a:t> Adapting NLP models to handle the diverse formats and structures of emails across different platforms and services.</a:t>
            </a:r>
          </a:p>
        </p:txBody>
      </p:sp>
      <p:sp>
        <p:nvSpPr>
          <p:cNvPr id="7" name="TextBox 6">
            <a:extLst>
              <a:ext uri="{FF2B5EF4-FFF2-40B4-BE49-F238E27FC236}">
                <a16:creationId xmlns:a16="http://schemas.microsoft.com/office/drawing/2014/main" id="{033717F2-4B74-8D31-38D1-58BFEEF06D8D}"/>
              </a:ext>
            </a:extLst>
          </p:cNvPr>
          <p:cNvSpPr txBox="1"/>
          <p:nvPr/>
        </p:nvSpPr>
        <p:spPr>
          <a:xfrm>
            <a:off x="2586446" y="223633"/>
            <a:ext cx="7262949" cy="493981"/>
          </a:xfrm>
          <a:prstGeom prst="rect">
            <a:avLst/>
          </a:prstGeom>
          <a:noFill/>
        </p:spPr>
        <p:txBody>
          <a:bodyPr wrap="square">
            <a:spAutoFit/>
          </a:bodyPr>
          <a:lstStyle/>
          <a:p>
            <a:pPr>
              <a:lnSpc>
                <a:spcPct val="90000"/>
              </a:lnSpc>
              <a:spcBef>
                <a:spcPct val="0"/>
              </a:spcBef>
            </a:pPr>
            <a:r>
              <a:rPr lang="en-US" sz="2900" b="1" dirty="0">
                <a:latin typeface="Gill Sans Ultra Bold" panose="020B0A02020104020203" pitchFamily="34" charset="0"/>
              </a:rPr>
              <a:t>Challenges in NLP for Emails</a:t>
            </a:r>
          </a:p>
        </p:txBody>
      </p:sp>
      <p:sp>
        <p:nvSpPr>
          <p:cNvPr id="8" name="Rectangle 7">
            <a:extLst>
              <a:ext uri="{FF2B5EF4-FFF2-40B4-BE49-F238E27FC236}">
                <a16:creationId xmlns:a16="http://schemas.microsoft.com/office/drawing/2014/main" id="{BC8B8410-FC03-7C9D-69B4-BD8FB2E12670}"/>
              </a:ext>
            </a:extLst>
          </p:cNvPr>
          <p:cNvSpPr/>
          <p:nvPr/>
        </p:nvSpPr>
        <p:spPr>
          <a:xfrm>
            <a:off x="2499611" y="6653349"/>
            <a:ext cx="7436618" cy="204651"/>
          </a:xfrm>
          <a:prstGeom prst="rect">
            <a:avLst/>
          </a:prstGeom>
          <a:solidFill>
            <a:srgbClr val="DE5A4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solidFill>
                <a:srgbClr val="000066"/>
              </a:solidFill>
            </a:endParaRPr>
          </a:p>
        </p:txBody>
      </p:sp>
    </p:spTree>
    <p:extLst>
      <p:ext uri="{BB962C8B-B14F-4D97-AF65-F5344CB8AC3E}">
        <p14:creationId xmlns:p14="http://schemas.microsoft.com/office/powerpoint/2010/main" val="817565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CB9A4F-2FD7-FFFF-ADAE-EFED2313C5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23"/>
            <a:ext cx="12192000" cy="6854354"/>
          </a:xfrm>
          <a:prstGeom prst="rect">
            <a:avLst/>
          </a:prstGeom>
        </p:spPr>
      </p:pic>
      <p:sp>
        <p:nvSpPr>
          <p:cNvPr id="6" name="TextBox 5">
            <a:extLst>
              <a:ext uri="{FF2B5EF4-FFF2-40B4-BE49-F238E27FC236}">
                <a16:creationId xmlns:a16="http://schemas.microsoft.com/office/drawing/2014/main" id="{D8927CD1-8376-7514-782E-7CAEA3E93A5B}"/>
              </a:ext>
            </a:extLst>
          </p:cNvPr>
          <p:cNvSpPr txBox="1"/>
          <p:nvPr/>
        </p:nvSpPr>
        <p:spPr>
          <a:xfrm>
            <a:off x="87085" y="539932"/>
            <a:ext cx="3568123" cy="538609"/>
          </a:xfrm>
          <a:prstGeom prst="rect">
            <a:avLst/>
          </a:prstGeom>
          <a:noFill/>
        </p:spPr>
        <p:txBody>
          <a:bodyPr wrap="square" rtlCol="0">
            <a:spAutoFit/>
          </a:bodyPr>
          <a:lstStyle/>
          <a:p>
            <a:r>
              <a:rPr lang="en-US" sz="2900" b="1" dirty="0">
                <a:latin typeface="Gill Sans Ultra Bold" panose="020B0A02020104020203" pitchFamily="34" charset="0"/>
              </a:rPr>
              <a:t>Conclusion</a:t>
            </a:r>
          </a:p>
        </p:txBody>
      </p:sp>
      <p:sp>
        <p:nvSpPr>
          <p:cNvPr id="8" name="TextBox 7">
            <a:extLst>
              <a:ext uri="{FF2B5EF4-FFF2-40B4-BE49-F238E27FC236}">
                <a16:creationId xmlns:a16="http://schemas.microsoft.com/office/drawing/2014/main" id="{41A320C2-A816-5F30-ECF1-98DB8493308D}"/>
              </a:ext>
            </a:extLst>
          </p:cNvPr>
          <p:cNvSpPr txBox="1"/>
          <p:nvPr/>
        </p:nvSpPr>
        <p:spPr>
          <a:xfrm>
            <a:off x="0" y="1159804"/>
            <a:ext cx="6775269" cy="1477328"/>
          </a:xfrm>
          <a:prstGeom prst="rect">
            <a:avLst/>
          </a:prstGeom>
          <a:noFill/>
        </p:spPr>
        <p:txBody>
          <a:bodyPr wrap="square">
            <a:spAutoFit/>
          </a:bodyPr>
          <a:lstStyle/>
          <a:p>
            <a:pPr algn="just"/>
            <a:r>
              <a:rPr lang="en-US" b="0" i="0" dirty="0">
                <a:solidFill>
                  <a:srgbClr val="374151"/>
                </a:solidFill>
                <a:effectLst/>
                <a:latin typeface="Söhne"/>
              </a:rPr>
              <a:t>the integration of Natural Language Processing (NLP) in the context of emails has the potential to revolutionize the way we interact with and manage our electronic communication. NLP brings a suite of capabilities that enhances the efficiency, understanding, and personalization of email processing.</a:t>
            </a:r>
            <a:endParaRPr lang="en-US" dirty="0"/>
          </a:p>
        </p:txBody>
      </p:sp>
      <p:sp>
        <p:nvSpPr>
          <p:cNvPr id="10" name="TextBox 9">
            <a:extLst>
              <a:ext uri="{FF2B5EF4-FFF2-40B4-BE49-F238E27FC236}">
                <a16:creationId xmlns:a16="http://schemas.microsoft.com/office/drawing/2014/main" id="{58A1C933-7801-CE36-0731-89BEA44D7130}"/>
              </a:ext>
            </a:extLst>
          </p:cNvPr>
          <p:cNvSpPr txBox="1"/>
          <p:nvPr/>
        </p:nvSpPr>
        <p:spPr>
          <a:xfrm>
            <a:off x="1417320" y="3480489"/>
            <a:ext cx="3940628" cy="3416320"/>
          </a:xfrm>
          <a:prstGeom prst="rect">
            <a:avLst/>
          </a:prstGeom>
          <a:noFill/>
        </p:spPr>
        <p:txBody>
          <a:bodyPr wrap="square">
            <a:spAutoFit/>
          </a:bodyPr>
          <a:lstStyle/>
          <a:p>
            <a:pPr marL="285750" indent="-285750" algn="l">
              <a:buFont typeface="Arial" panose="020B0604020202020204" pitchFamily="34" charset="0"/>
              <a:buChar char="•"/>
            </a:pPr>
            <a:r>
              <a:rPr lang="en-US" i="0" dirty="0">
                <a:solidFill>
                  <a:srgbClr val="374151"/>
                </a:solidFill>
                <a:effectLst/>
                <a:latin typeface="Söhne"/>
              </a:rPr>
              <a:t>Efficient Information Extraction</a:t>
            </a:r>
            <a:endParaRPr lang="en-US" dirty="0">
              <a:solidFill>
                <a:srgbClr val="374151"/>
              </a:solidFill>
              <a:latin typeface="Söhne"/>
            </a:endParaRPr>
          </a:p>
          <a:p>
            <a:pPr marL="285750" indent="-285750" algn="l">
              <a:buFont typeface="Arial" panose="020B0604020202020204" pitchFamily="34" charset="0"/>
              <a:buChar char="•"/>
            </a:pPr>
            <a:r>
              <a:rPr lang="en-US" i="0" dirty="0">
                <a:effectLst/>
                <a:latin typeface="Söhne"/>
              </a:rPr>
              <a:t>Automated Categorization and Prioritization</a:t>
            </a:r>
          </a:p>
          <a:p>
            <a:pPr marL="285750" indent="-285750" algn="l">
              <a:buFont typeface="Arial" panose="020B0604020202020204" pitchFamily="34" charset="0"/>
              <a:buChar char="•"/>
            </a:pPr>
            <a:r>
              <a:rPr lang="en-US" i="0" dirty="0">
                <a:solidFill>
                  <a:srgbClr val="374151"/>
                </a:solidFill>
                <a:effectLst/>
                <a:latin typeface="Söhne"/>
              </a:rPr>
              <a:t> Personalized Assistance</a:t>
            </a:r>
          </a:p>
          <a:p>
            <a:pPr marL="285750" indent="-285750" algn="l">
              <a:buFont typeface="Arial" panose="020B0604020202020204" pitchFamily="34" charset="0"/>
              <a:buChar char="•"/>
            </a:pPr>
            <a:r>
              <a:rPr lang="en-US" i="0" dirty="0">
                <a:effectLst/>
                <a:latin typeface="Söhne"/>
              </a:rPr>
              <a:t>Multilingual Support:</a:t>
            </a:r>
            <a:endParaRPr lang="en-US" dirty="0">
              <a:solidFill>
                <a:srgbClr val="374151"/>
              </a:solidFill>
              <a:latin typeface="Söhne"/>
            </a:endParaRPr>
          </a:p>
          <a:p>
            <a:pPr marL="285750" indent="-285750" algn="l">
              <a:buFont typeface="Arial" panose="020B0604020202020204" pitchFamily="34" charset="0"/>
              <a:buChar char="•"/>
            </a:pPr>
            <a:r>
              <a:rPr lang="en-US" i="0" dirty="0">
                <a:effectLst/>
                <a:latin typeface="Söhne"/>
              </a:rPr>
              <a:t>Challenges and Considerations</a:t>
            </a:r>
          </a:p>
          <a:p>
            <a:pPr marL="285750" indent="-285750" algn="l">
              <a:buFont typeface="Arial" panose="020B0604020202020204" pitchFamily="34" charset="0"/>
              <a:buChar char="•"/>
            </a:pPr>
            <a:r>
              <a:rPr lang="en-US" i="0" dirty="0">
                <a:effectLst/>
                <a:latin typeface="Söhne"/>
              </a:rPr>
              <a:t>Future Directions</a:t>
            </a:r>
          </a:p>
          <a:p>
            <a:pPr marL="285750" indent="-285750" algn="l">
              <a:buFont typeface="Arial" panose="020B0604020202020204" pitchFamily="34" charset="0"/>
              <a:buChar char="•"/>
            </a:pPr>
            <a:r>
              <a:rPr lang="en-US" i="0" dirty="0">
                <a:solidFill>
                  <a:srgbClr val="374151"/>
                </a:solidFill>
                <a:effectLst/>
                <a:latin typeface="Söhne"/>
              </a:rPr>
              <a:t>Integration with Other Technologies</a:t>
            </a:r>
          </a:p>
          <a:p>
            <a:pPr marL="285750" indent="-285750" algn="l">
              <a:buFont typeface="Arial" panose="020B0604020202020204" pitchFamily="34" charset="0"/>
              <a:buChar char="•"/>
            </a:pPr>
            <a:r>
              <a:rPr lang="en-US" i="0" dirty="0">
                <a:effectLst/>
                <a:latin typeface="Söhne"/>
              </a:rPr>
              <a:t>Holistic Email Solutions:</a:t>
            </a:r>
            <a:endParaRPr lang="en-US" i="0" dirty="0">
              <a:solidFill>
                <a:srgbClr val="374151"/>
              </a:solidFill>
              <a:effectLst/>
              <a:latin typeface="Söhne"/>
            </a:endParaRPr>
          </a:p>
          <a:p>
            <a:br>
              <a:rPr lang="en-US" i="0" dirty="0">
                <a:solidFill>
                  <a:srgbClr val="374151"/>
                </a:solidFill>
                <a:effectLst/>
                <a:latin typeface="Söhne"/>
              </a:rPr>
            </a:br>
            <a:br>
              <a:rPr lang="en-US" i="0" dirty="0">
                <a:solidFill>
                  <a:srgbClr val="374151"/>
                </a:solidFill>
                <a:effectLst/>
                <a:latin typeface="Söhne"/>
              </a:rPr>
            </a:br>
            <a:endParaRPr lang="en-US" dirty="0"/>
          </a:p>
        </p:txBody>
      </p:sp>
      <p:sp>
        <p:nvSpPr>
          <p:cNvPr id="12" name="TextBox 11">
            <a:extLst>
              <a:ext uri="{FF2B5EF4-FFF2-40B4-BE49-F238E27FC236}">
                <a16:creationId xmlns:a16="http://schemas.microsoft.com/office/drawing/2014/main" id="{301BCCF7-0CE1-7D50-2D7C-2401409CA8E9}"/>
              </a:ext>
            </a:extLst>
          </p:cNvPr>
          <p:cNvSpPr txBox="1"/>
          <p:nvPr/>
        </p:nvSpPr>
        <p:spPr>
          <a:xfrm>
            <a:off x="1667691" y="3059668"/>
            <a:ext cx="6156960" cy="369332"/>
          </a:xfrm>
          <a:prstGeom prst="rect">
            <a:avLst/>
          </a:prstGeom>
          <a:noFill/>
        </p:spPr>
        <p:txBody>
          <a:bodyPr wrap="square">
            <a:spAutoFit/>
          </a:bodyPr>
          <a:lstStyle/>
          <a:p>
            <a:r>
              <a:rPr lang="en-US" b="0" i="0" dirty="0">
                <a:solidFill>
                  <a:srgbClr val="374151"/>
                </a:solidFill>
                <a:effectLst/>
                <a:latin typeface="Söhne"/>
              </a:rPr>
              <a:t>Key takeaways include:</a:t>
            </a:r>
            <a:endParaRPr lang="en-US" dirty="0"/>
          </a:p>
        </p:txBody>
      </p:sp>
    </p:spTree>
    <p:extLst>
      <p:ext uri="{BB962C8B-B14F-4D97-AF65-F5344CB8AC3E}">
        <p14:creationId xmlns:p14="http://schemas.microsoft.com/office/powerpoint/2010/main" val="1965706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898FE-5233-A5DC-74DA-D9CE5A384A4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82047BF-A1F6-E7B7-0267-A46C58F202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648157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4BDA7-90EC-9FAA-5892-4E7C47FD93B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3A4E7B8-3947-622B-515D-BA64F3DF2F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924" y="0"/>
            <a:ext cx="12220924" cy="6870616"/>
          </a:xfrm>
        </p:spPr>
      </p:pic>
      <p:sp>
        <p:nvSpPr>
          <p:cNvPr id="6" name="Rectangle 5">
            <a:extLst>
              <a:ext uri="{FF2B5EF4-FFF2-40B4-BE49-F238E27FC236}">
                <a16:creationId xmlns:a16="http://schemas.microsoft.com/office/drawing/2014/main" id="{F0D4A56C-3685-4A18-52CF-1272F35E5923}"/>
              </a:ext>
            </a:extLst>
          </p:cNvPr>
          <p:cNvSpPr/>
          <p:nvPr/>
        </p:nvSpPr>
        <p:spPr>
          <a:xfrm>
            <a:off x="409302" y="452844"/>
            <a:ext cx="6897188" cy="473746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0" i="0" dirty="0">
                <a:solidFill>
                  <a:srgbClr val="374151"/>
                </a:solidFill>
                <a:effectLst/>
                <a:latin typeface="Söhne"/>
              </a:rPr>
              <a:t>Natural Language Processing, or NLP, is a field of artificial intelligence (AI) that focuses on the interaction between computers and humans through natural language. It enables machines to understand, interpret, and generate human language in a way that is both meaningful and contextually relevant.</a:t>
            </a:r>
            <a:endParaRPr lang="en-US" dirty="0"/>
          </a:p>
        </p:txBody>
      </p:sp>
      <p:sp>
        <p:nvSpPr>
          <p:cNvPr id="7" name="TextBox 6">
            <a:extLst>
              <a:ext uri="{FF2B5EF4-FFF2-40B4-BE49-F238E27FC236}">
                <a16:creationId xmlns:a16="http://schemas.microsoft.com/office/drawing/2014/main" id="{62707AC6-1483-9D7C-CAC8-794516C71081}"/>
              </a:ext>
            </a:extLst>
          </p:cNvPr>
          <p:cNvSpPr txBox="1"/>
          <p:nvPr/>
        </p:nvSpPr>
        <p:spPr>
          <a:xfrm>
            <a:off x="339632" y="597019"/>
            <a:ext cx="6966858" cy="861774"/>
          </a:xfrm>
          <a:prstGeom prst="rect">
            <a:avLst/>
          </a:prstGeom>
          <a:noFill/>
        </p:spPr>
        <p:txBody>
          <a:bodyPr wrap="square" rtlCol="0">
            <a:spAutoFit/>
          </a:bodyPr>
          <a:lstStyle/>
          <a:p>
            <a:r>
              <a:rPr lang="en-US" sz="3200" b="1" dirty="0">
                <a:latin typeface="Gill Sans Ultra Bold" panose="020B0A02020104020203" pitchFamily="34" charset="0"/>
              </a:rPr>
              <a:t>I</a:t>
            </a:r>
            <a:r>
              <a:rPr lang="en-US" sz="3200" b="1" i="0" dirty="0">
                <a:effectLst/>
                <a:latin typeface="Gill Sans Ultra Bold" panose="020B0A02020104020203" pitchFamily="34" charset="0"/>
              </a:rPr>
              <a:t>ntroduction to NLP</a:t>
            </a:r>
          </a:p>
          <a:p>
            <a:endParaRPr lang="en-US" dirty="0"/>
          </a:p>
        </p:txBody>
      </p:sp>
    </p:spTree>
    <p:extLst>
      <p:ext uri="{BB962C8B-B14F-4D97-AF65-F5344CB8AC3E}">
        <p14:creationId xmlns:p14="http://schemas.microsoft.com/office/powerpoint/2010/main" val="145432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7D4B7E7-1272-8CB9-10BD-E84CD8DC8A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4355"/>
          </a:xfrm>
        </p:spPr>
      </p:pic>
      <p:sp>
        <p:nvSpPr>
          <p:cNvPr id="8" name="Rectangle 7">
            <a:extLst>
              <a:ext uri="{FF2B5EF4-FFF2-40B4-BE49-F238E27FC236}">
                <a16:creationId xmlns:a16="http://schemas.microsoft.com/office/drawing/2014/main" id="{BC447D2E-449F-B091-80C0-AB05D7FCAD86}"/>
              </a:ext>
            </a:extLst>
          </p:cNvPr>
          <p:cNvSpPr/>
          <p:nvPr/>
        </p:nvSpPr>
        <p:spPr>
          <a:xfrm>
            <a:off x="6740434" y="1201783"/>
            <a:ext cx="5451566" cy="4319451"/>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b="0" i="0" dirty="0">
                <a:solidFill>
                  <a:srgbClr val="374151"/>
                </a:solidFill>
                <a:effectLst/>
                <a:latin typeface="Söhne"/>
              </a:rPr>
              <a:t>Natural Language Processing (NLP) transforms the way we interact with and understand emails, making communication more efficient and insightful. NLP in emails is revolutionizing communication, making it more intelligent, efficient, and inclusive. As technology continues to advance, we can expect even more sophisticated applications, further enhancing the way we interact with our emails.</a:t>
            </a:r>
            <a:endParaRPr lang="en-US" dirty="0"/>
          </a:p>
        </p:txBody>
      </p:sp>
      <p:sp>
        <p:nvSpPr>
          <p:cNvPr id="2" name="Title 1">
            <a:extLst>
              <a:ext uri="{FF2B5EF4-FFF2-40B4-BE49-F238E27FC236}">
                <a16:creationId xmlns:a16="http://schemas.microsoft.com/office/drawing/2014/main" id="{BA4A7842-0B33-621A-9800-27AD3C35B644}"/>
              </a:ext>
            </a:extLst>
          </p:cNvPr>
          <p:cNvSpPr>
            <a:spLocks noGrp="1"/>
          </p:cNvSpPr>
          <p:nvPr>
            <p:ph type="title"/>
          </p:nvPr>
        </p:nvSpPr>
        <p:spPr>
          <a:xfrm>
            <a:off x="3600995" y="686919"/>
            <a:ext cx="5895702" cy="514864"/>
          </a:xfrm>
        </p:spPr>
        <p:txBody>
          <a:bodyPr>
            <a:normAutofit fontScale="90000"/>
          </a:bodyPr>
          <a:lstStyle/>
          <a:p>
            <a:r>
              <a:rPr lang="en-US" sz="3200" b="1" dirty="0">
                <a:latin typeface="Gill Sans Ultra Bold" panose="020B0A02020104020203" pitchFamily="34" charset="0"/>
                <a:ea typeface="+mn-ea"/>
                <a:cs typeface="+mn-cs"/>
              </a:rPr>
              <a:t>NLP in Emails - Overview</a:t>
            </a:r>
          </a:p>
        </p:txBody>
      </p:sp>
    </p:spTree>
    <p:extLst>
      <p:ext uri="{BB962C8B-B14F-4D97-AF65-F5344CB8AC3E}">
        <p14:creationId xmlns:p14="http://schemas.microsoft.com/office/powerpoint/2010/main" val="3507692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Objective - Free business icons">
            <a:extLst>
              <a:ext uri="{FF2B5EF4-FFF2-40B4-BE49-F238E27FC236}">
                <a16:creationId xmlns:a16="http://schemas.microsoft.com/office/drawing/2014/main" id="{F6CB6263-E905-76E9-CB3A-3638960E6E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4215" y="3127339"/>
            <a:ext cx="2996710" cy="29967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771E9F-A7E0-3FD7-45A9-14581A3BBAD8}"/>
              </a:ext>
            </a:extLst>
          </p:cNvPr>
          <p:cNvSpPr>
            <a:spLocks noGrp="1"/>
          </p:cNvSpPr>
          <p:nvPr>
            <p:ph type="title"/>
          </p:nvPr>
        </p:nvSpPr>
        <p:spPr>
          <a:xfrm>
            <a:off x="810987" y="861515"/>
            <a:ext cx="4884420" cy="958577"/>
          </a:xfrm>
        </p:spPr>
        <p:txBody>
          <a:bodyPr/>
          <a:lstStyle/>
          <a:p>
            <a:r>
              <a:rPr lang="en-US" sz="2900" b="1" dirty="0">
                <a:latin typeface="Gill Sans Ultra Bold" panose="020B0A02020104020203" pitchFamily="34" charset="0"/>
                <a:ea typeface="+mn-ea"/>
                <a:cs typeface="+mn-cs"/>
              </a:rPr>
              <a:t>Business Objective:</a:t>
            </a:r>
          </a:p>
        </p:txBody>
      </p:sp>
      <p:sp>
        <p:nvSpPr>
          <p:cNvPr id="3" name="Content Placeholder 2">
            <a:extLst>
              <a:ext uri="{FF2B5EF4-FFF2-40B4-BE49-F238E27FC236}">
                <a16:creationId xmlns:a16="http://schemas.microsoft.com/office/drawing/2014/main" id="{F7898E07-2E5C-3757-705F-4CC0AD250CEB}"/>
              </a:ext>
            </a:extLst>
          </p:cNvPr>
          <p:cNvSpPr>
            <a:spLocks noGrp="1"/>
          </p:cNvSpPr>
          <p:nvPr>
            <p:ph idx="1"/>
          </p:nvPr>
        </p:nvSpPr>
        <p:spPr>
          <a:xfrm>
            <a:off x="600892" y="1926520"/>
            <a:ext cx="8543108" cy="2401639"/>
          </a:xfrm>
        </p:spPr>
        <p:txBody>
          <a:bodyPr>
            <a:normAutofit/>
          </a:bodyPr>
          <a:lstStyle/>
          <a:p>
            <a:r>
              <a:rPr lang="en-US" sz="1800" dirty="0">
                <a:solidFill>
                  <a:srgbClr val="374151"/>
                </a:solidFill>
                <a:latin typeface="Söhne"/>
              </a:rPr>
              <a:t>Inappropriate emails would demotivates and spoil the positive environment that would lead to more attrition rate and low productivity and Inappropriate emails could be on form of bullying, racism, sexual favoritism and hate in the gender or culture, in today’s world so dominated by email no organization is immune to these hate emails.</a:t>
            </a:r>
          </a:p>
          <a:p>
            <a:r>
              <a:rPr lang="en-US" sz="1800" dirty="0">
                <a:solidFill>
                  <a:srgbClr val="374151"/>
                </a:solidFill>
                <a:latin typeface="Söhne"/>
              </a:rPr>
              <a:t>The goal of the project is to identify such emails in the given day based on the above inappropriate content.</a:t>
            </a:r>
          </a:p>
        </p:txBody>
      </p:sp>
      <p:sp>
        <p:nvSpPr>
          <p:cNvPr id="4" name="Rectangle 3">
            <a:extLst>
              <a:ext uri="{FF2B5EF4-FFF2-40B4-BE49-F238E27FC236}">
                <a16:creationId xmlns:a16="http://schemas.microsoft.com/office/drawing/2014/main" id="{597C2BFE-F499-A2D8-5485-866D75ECBF7F}"/>
              </a:ext>
            </a:extLst>
          </p:cNvPr>
          <p:cNvSpPr/>
          <p:nvPr/>
        </p:nvSpPr>
        <p:spPr>
          <a:xfrm>
            <a:off x="12043954" y="-1"/>
            <a:ext cx="148046" cy="2751909"/>
          </a:xfrm>
          <a:prstGeom prst="rect">
            <a:avLst/>
          </a:prstGeom>
          <a:solidFill>
            <a:srgbClr val="DE5A4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solidFill>
                <a:srgbClr val="000066"/>
              </a:solidFill>
            </a:endParaRPr>
          </a:p>
        </p:txBody>
      </p:sp>
    </p:spTree>
    <p:extLst>
      <p:ext uri="{BB962C8B-B14F-4D97-AF65-F5344CB8AC3E}">
        <p14:creationId xmlns:p14="http://schemas.microsoft.com/office/powerpoint/2010/main" val="505161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0C6C9C5-9BFF-07D4-5ED6-60BDDBCCE9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8597"/>
            <a:ext cx="12191999" cy="6886597"/>
          </a:xfrm>
        </p:spPr>
      </p:pic>
      <p:sp>
        <p:nvSpPr>
          <p:cNvPr id="2" name="Title 1">
            <a:extLst>
              <a:ext uri="{FF2B5EF4-FFF2-40B4-BE49-F238E27FC236}">
                <a16:creationId xmlns:a16="http://schemas.microsoft.com/office/drawing/2014/main" id="{992E20E9-CF40-4E18-34EF-1366F0C8549A}"/>
              </a:ext>
            </a:extLst>
          </p:cNvPr>
          <p:cNvSpPr>
            <a:spLocks noGrp="1"/>
          </p:cNvSpPr>
          <p:nvPr>
            <p:ph type="title"/>
          </p:nvPr>
        </p:nvSpPr>
        <p:spPr>
          <a:xfrm>
            <a:off x="6426926" y="1520893"/>
            <a:ext cx="5895702" cy="1325563"/>
          </a:xfrm>
        </p:spPr>
        <p:txBody>
          <a:bodyPr>
            <a:normAutofit/>
          </a:bodyPr>
          <a:lstStyle/>
          <a:p>
            <a:pPr>
              <a:spcBef>
                <a:spcPts val="1000"/>
              </a:spcBef>
            </a:pPr>
            <a:r>
              <a:rPr lang="en-US" sz="1800" dirty="0">
                <a:solidFill>
                  <a:srgbClr val="374151"/>
                </a:solidFill>
                <a:latin typeface="Söhne"/>
                <a:ea typeface="+mn-ea"/>
                <a:cs typeface="+mn-cs"/>
              </a:rPr>
              <a:t>The dataset contains around 20 lakh emails generated by employees of an organization.</a:t>
            </a:r>
          </a:p>
        </p:txBody>
      </p:sp>
      <p:sp>
        <p:nvSpPr>
          <p:cNvPr id="6" name="TextBox 5">
            <a:extLst>
              <a:ext uri="{FF2B5EF4-FFF2-40B4-BE49-F238E27FC236}">
                <a16:creationId xmlns:a16="http://schemas.microsoft.com/office/drawing/2014/main" id="{E3E9CA79-1707-291D-3757-A780468FCCB8}"/>
              </a:ext>
            </a:extLst>
          </p:cNvPr>
          <p:cNvSpPr txBox="1"/>
          <p:nvPr/>
        </p:nvSpPr>
        <p:spPr>
          <a:xfrm>
            <a:off x="6496594" y="1166949"/>
            <a:ext cx="4824548" cy="538609"/>
          </a:xfrm>
          <a:prstGeom prst="rect">
            <a:avLst/>
          </a:prstGeom>
          <a:noFill/>
        </p:spPr>
        <p:txBody>
          <a:bodyPr wrap="square" rtlCol="0">
            <a:spAutoFit/>
          </a:bodyPr>
          <a:lstStyle/>
          <a:p>
            <a:r>
              <a:rPr lang="en-US" sz="2900" b="1" dirty="0">
                <a:latin typeface="Gill Sans Ultra Bold" panose="020B0A02020104020203" pitchFamily="34" charset="0"/>
              </a:rPr>
              <a:t>Dataset</a:t>
            </a:r>
            <a:r>
              <a:rPr lang="en-US" dirty="0"/>
              <a:t> </a:t>
            </a:r>
            <a:r>
              <a:rPr lang="en-US" sz="2900" b="1" dirty="0">
                <a:latin typeface="Gill Sans Ultra Bold" panose="020B0A02020104020203" pitchFamily="34" charset="0"/>
              </a:rPr>
              <a:t>Details</a:t>
            </a:r>
          </a:p>
        </p:txBody>
      </p:sp>
      <p:pic>
        <p:nvPicPr>
          <p:cNvPr id="7" name="Picture 2">
            <a:extLst>
              <a:ext uri="{FF2B5EF4-FFF2-40B4-BE49-F238E27FC236}">
                <a16:creationId xmlns:a16="http://schemas.microsoft.com/office/drawing/2014/main" id="{A4104519-8B7B-9C3B-5BD4-3471BEF75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6582" y="3834223"/>
            <a:ext cx="2533650" cy="25399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F3F196A-D42D-DEBC-F83A-EBF47D2845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6594" y="2982701"/>
            <a:ext cx="2333951" cy="1028844"/>
          </a:xfrm>
          <a:prstGeom prst="rect">
            <a:avLst/>
          </a:prstGeom>
        </p:spPr>
      </p:pic>
    </p:spTree>
    <p:extLst>
      <p:ext uri="{BB962C8B-B14F-4D97-AF65-F5344CB8AC3E}">
        <p14:creationId xmlns:p14="http://schemas.microsoft.com/office/powerpoint/2010/main" val="3994496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A3ED8558-8D11-CFC1-3970-9612B202FD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4355"/>
          </a:xfrm>
        </p:spPr>
      </p:pic>
      <p:sp>
        <p:nvSpPr>
          <p:cNvPr id="2" name="Title 1">
            <a:extLst>
              <a:ext uri="{FF2B5EF4-FFF2-40B4-BE49-F238E27FC236}">
                <a16:creationId xmlns:a16="http://schemas.microsoft.com/office/drawing/2014/main" id="{13FD42C6-1BE6-7DC4-E650-377B7440ADC8}"/>
              </a:ext>
            </a:extLst>
          </p:cNvPr>
          <p:cNvSpPr>
            <a:spLocks noGrp="1"/>
          </p:cNvSpPr>
          <p:nvPr>
            <p:ph type="title"/>
          </p:nvPr>
        </p:nvSpPr>
        <p:spPr>
          <a:xfrm>
            <a:off x="5593080" y="513170"/>
            <a:ext cx="5752582" cy="1325563"/>
          </a:xfrm>
        </p:spPr>
        <p:txBody>
          <a:bodyPr/>
          <a:lstStyle/>
          <a:p>
            <a:r>
              <a:rPr lang="en-US" sz="2900" b="1" dirty="0">
                <a:latin typeface="Gill Sans Ultra Bold" panose="020B0A02020104020203" pitchFamily="34" charset="0"/>
                <a:ea typeface="+mn-ea"/>
                <a:cs typeface="+mn-cs"/>
              </a:rPr>
              <a:t>Email Parsing with NLP</a:t>
            </a:r>
            <a:br>
              <a:rPr lang="en-US" b="1" i="0" dirty="0">
                <a:effectLst/>
                <a:latin typeface="Söhne"/>
              </a:rPr>
            </a:br>
            <a:endParaRPr lang="en-US" dirty="0"/>
          </a:p>
        </p:txBody>
      </p:sp>
      <p:sp>
        <p:nvSpPr>
          <p:cNvPr id="13" name="TextBox 12">
            <a:extLst>
              <a:ext uri="{FF2B5EF4-FFF2-40B4-BE49-F238E27FC236}">
                <a16:creationId xmlns:a16="http://schemas.microsoft.com/office/drawing/2014/main" id="{CA5DB57A-9592-9AF5-C7AD-7AC7F3535141}"/>
              </a:ext>
            </a:extLst>
          </p:cNvPr>
          <p:cNvSpPr txBox="1"/>
          <p:nvPr/>
        </p:nvSpPr>
        <p:spPr>
          <a:xfrm>
            <a:off x="5390891" y="1340174"/>
            <a:ext cx="6391806" cy="1200329"/>
          </a:xfrm>
          <a:prstGeom prst="rect">
            <a:avLst/>
          </a:prstGeom>
          <a:noFill/>
        </p:spPr>
        <p:txBody>
          <a:bodyPr wrap="square">
            <a:spAutoFit/>
          </a:bodyPr>
          <a:lstStyle/>
          <a:p>
            <a:r>
              <a:rPr lang="en-US" b="0" i="0" dirty="0">
                <a:solidFill>
                  <a:srgbClr val="374151"/>
                </a:solidFill>
                <a:effectLst/>
                <a:latin typeface="Söhne"/>
              </a:rPr>
              <a:t>The process of breaking down raw email content into structured data using Natural Language Processing (NLP) techniques. It is used to Enhance understanding and facilitate efficient analysis of key components within emails.</a:t>
            </a:r>
            <a:endParaRPr lang="en-US" dirty="0"/>
          </a:p>
        </p:txBody>
      </p:sp>
      <p:sp>
        <p:nvSpPr>
          <p:cNvPr id="15" name="TextBox 14">
            <a:extLst>
              <a:ext uri="{FF2B5EF4-FFF2-40B4-BE49-F238E27FC236}">
                <a16:creationId xmlns:a16="http://schemas.microsoft.com/office/drawing/2014/main" id="{E1066188-56E5-D4EB-356C-6B4828CC6884}"/>
              </a:ext>
            </a:extLst>
          </p:cNvPr>
          <p:cNvSpPr txBox="1"/>
          <p:nvPr/>
        </p:nvSpPr>
        <p:spPr>
          <a:xfrm>
            <a:off x="5390891" y="2654851"/>
            <a:ext cx="6156960" cy="369332"/>
          </a:xfrm>
          <a:prstGeom prst="rect">
            <a:avLst/>
          </a:prstGeom>
          <a:noFill/>
        </p:spPr>
        <p:txBody>
          <a:bodyPr wrap="square">
            <a:spAutoFit/>
          </a:bodyPr>
          <a:lstStyle/>
          <a:p>
            <a:pPr algn="l"/>
            <a:r>
              <a:rPr lang="en-US" b="1" i="0" dirty="0">
                <a:effectLst/>
                <a:latin typeface="Söhne"/>
              </a:rPr>
              <a:t>Key Steps in Email Parsing:</a:t>
            </a:r>
          </a:p>
        </p:txBody>
      </p:sp>
      <p:sp>
        <p:nvSpPr>
          <p:cNvPr id="17" name="TextBox 16">
            <a:extLst>
              <a:ext uri="{FF2B5EF4-FFF2-40B4-BE49-F238E27FC236}">
                <a16:creationId xmlns:a16="http://schemas.microsoft.com/office/drawing/2014/main" id="{8CA0C69B-A2F1-8FB4-AC6F-FE16C4EA51AB}"/>
              </a:ext>
            </a:extLst>
          </p:cNvPr>
          <p:cNvSpPr txBox="1"/>
          <p:nvPr/>
        </p:nvSpPr>
        <p:spPr>
          <a:xfrm>
            <a:off x="5390891" y="3019009"/>
            <a:ext cx="6801109" cy="1754326"/>
          </a:xfrm>
          <a:prstGeom prst="rect">
            <a:avLst/>
          </a:prstGeom>
          <a:noFill/>
        </p:spPr>
        <p:txBody>
          <a:bodyPr wrap="square">
            <a:spAutoFit/>
          </a:bodyPr>
          <a:lstStyle/>
          <a:p>
            <a:pPr marL="285750" indent="-285750">
              <a:buFont typeface="Arial" panose="020B0604020202020204" pitchFamily="34" charset="0"/>
              <a:buChar char="•"/>
            </a:pPr>
            <a:r>
              <a:rPr lang="en-US" b="1" i="0" dirty="0">
                <a:effectLst/>
                <a:latin typeface="Söhne"/>
              </a:rPr>
              <a:t>Tokenization: </a:t>
            </a:r>
            <a:r>
              <a:rPr lang="en-US" b="0" i="0" dirty="0">
                <a:solidFill>
                  <a:srgbClr val="374151"/>
                </a:solidFill>
                <a:effectLst/>
                <a:latin typeface="Söhne"/>
              </a:rPr>
              <a:t>Segmentation of text into smaller units (tokens) like words or phrases.</a:t>
            </a:r>
            <a:endParaRPr lang="en-US" b="1" i="0" dirty="0">
              <a:effectLst/>
              <a:latin typeface="Söhne"/>
            </a:endParaRPr>
          </a:p>
          <a:p>
            <a:pPr marL="285750" indent="-285750">
              <a:buFont typeface="Arial" panose="020B0604020202020204" pitchFamily="34" charset="0"/>
              <a:buChar char="•"/>
            </a:pPr>
            <a:r>
              <a:rPr lang="en-US" b="1" i="0" dirty="0">
                <a:effectLst/>
                <a:latin typeface="Söhne"/>
              </a:rPr>
              <a:t>Syntactic Parsing: </a:t>
            </a:r>
            <a:r>
              <a:rPr lang="en-US" b="0" i="0" dirty="0">
                <a:solidFill>
                  <a:srgbClr val="374151"/>
                </a:solidFill>
                <a:effectLst/>
                <a:latin typeface="Söhne"/>
              </a:rPr>
              <a:t>Analysis of grammatical structure for comprehensive interpretation.</a:t>
            </a:r>
          </a:p>
          <a:p>
            <a:pPr marL="285750" indent="-285750">
              <a:buFont typeface="Arial" panose="020B0604020202020204" pitchFamily="34" charset="0"/>
              <a:buChar char="•"/>
            </a:pPr>
            <a:r>
              <a:rPr lang="en-US" b="1" i="0" dirty="0">
                <a:effectLst/>
                <a:latin typeface="Söhne"/>
              </a:rPr>
              <a:t>Part-of-Speech Tagging:</a:t>
            </a:r>
            <a:r>
              <a:rPr lang="en-US" b="0" i="0" dirty="0">
                <a:solidFill>
                  <a:srgbClr val="374151"/>
                </a:solidFill>
                <a:effectLst/>
                <a:latin typeface="Söhne"/>
              </a:rPr>
              <a:t> Assigning grammatical categories to each word for contextual understanding.</a:t>
            </a:r>
            <a:endParaRPr lang="en-US" dirty="0"/>
          </a:p>
        </p:txBody>
      </p:sp>
    </p:spTree>
    <p:extLst>
      <p:ext uri="{BB962C8B-B14F-4D97-AF65-F5344CB8AC3E}">
        <p14:creationId xmlns:p14="http://schemas.microsoft.com/office/powerpoint/2010/main" val="3140360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71FB7045-FBE5-8916-75EE-8D48D132F0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 y="0"/>
            <a:ext cx="12192000" cy="6854355"/>
          </a:xfrm>
        </p:spPr>
      </p:pic>
      <p:pic>
        <p:nvPicPr>
          <p:cNvPr id="16" name="Picture 2" descr="Email - Free multimedia icons">
            <a:extLst>
              <a:ext uri="{FF2B5EF4-FFF2-40B4-BE49-F238E27FC236}">
                <a16:creationId xmlns:a16="http://schemas.microsoft.com/office/drawing/2014/main" id="{1DE1E03E-233E-2BAB-80F4-E744B62BF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4298" y="703608"/>
            <a:ext cx="2522220" cy="25222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CCB148D-E900-18FC-1C68-2ECF028C6204}"/>
              </a:ext>
            </a:extLst>
          </p:cNvPr>
          <p:cNvSpPr txBox="1"/>
          <p:nvPr/>
        </p:nvSpPr>
        <p:spPr>
          <a:xfrm>
            <a:off x="509452" y="703608"/>
            <a:ext cx="8364582" cy="538609"/>
          </a:xfrm>
          <a:prstGeom prst="rect">
            <a:avLst/>
          </a:prstGeom>
          <a:noFill/>
        </p:spPr>
        <p:txBody>
          <a:bodyPr wrap="square">
            <a:spAutoFit/>
          </a:bodyPr>
          <a:lstStyle/>
          <a:p>
            <a:pPr algn="l"/>
            <a:r>
              <a:rPr lang="en-US" sz="2900" b="1" dirty="0">
                <a:latin typeface="Gill Sans Ultra Bold" panose="020B0A02020104020203" pitchFamily="34" charset="0"/>
              </a:rPr>
              <a:t>Benefits of Email Parsing with NLP:</a:t>
            </a:r>
          </a:p>
        </p:txBody>
      </p:sp>
      <p:sp>
        <p:nvSpPr>
          <p:cNvPr id="11" name="TextBox 10">
            <a:extLst>
              <a:ext uri="{FF2B5EF4-FFF2-40B4-BE49-F238E27FC236}">
                <a16:creationId xmlns:a16="http://schemas.microsoft.com/office/drawing/2014/main" id="{5436617C-8B18-3A46-FACC-565A72510F03}"/>
              </a:ext>
            </a:extLst>
          </p:cNvPr>
          <p:cNvSpPr txBox="1"/>
          <p:nvPr/>
        </p:nvSpPr>
        <p:spPr>
          <a:xfrm>
            <a:off x="1097281" y="1458422"/>
            <a:ext cx="8247017" cy="1477328"/>
          </a:xfrm>
          <a:prstGeom prst="rect">
            <a:avLst/>
          </a:prstGeom>
          <a:noFill/>
        </p:spPr>
        <p:txBody>
          <a:bodyPr wrap="square">
            <a:spAutoFit/>
          </a:bodyPr>
          <a:lstStyle/>
          <a:p>
            <a:pPr algn="l">
              <a:buFont typeface="Arial" panose="020B0604020202020204" pitchFamily="34" charset="0"/>
              <a:buChar char="•"/>
            </a:pPr>
            <a:r>
              <a:rPr lang="en-US" b="1" i="0" dirty="0">
                <a:solidFill>
                  <a:srgbClr val="374151"/>
                </a:solidFill>
                <a:effectLst/>
                <a:latin typeface="Söhne"/>
              </a:rPr>
              <a:t>Structured Data:</a:t>
            </a:r>
            <a:r>
              <a:rPr lang="en-US" b="0" i="0" dirty="0">
                <a:solidFill>
                  <a:srgbClr val="374151"/>
                </a:solidFill>
                <a:effectLst/>
                <a:latin typeface="Söhne"/>
              </a:rPr>
              <a:t> Converts unstructured email content into organized and readable formats.</a:t>
            </a:r>
          </a:p>
          <a:p>
            <a:pPr algn="l">
              <a:buFont typeface="Arial" panose="020B0604020202020204" pitchFamily="34" charset="0"/>
              <a:buChar char="•"/>
            </a:pPr>
            <a:r>
              <a:rPr lang="en-US" b="1" i="0" dirty="0">
                <a:solidFill>
                  <a:srgbClr val="374151"/>
                </a:solidFill>
                <a:effectLst/>
                <a:latin typeface="Söhne"/>
              </a:rPr>
              <a:t>Precision in Analysis:</a:t>
            </a:r>
            <a:r>
              <a:rPr lang="en-US" b="0" i="0" dirty="0">
                <a:solidFill>
                  <a:srgbClr val="374151"/>
                </a:solidFill>
                <a:effectLst/>
                <a:latin typeface="Söhne"/>
              </a:rPr>
              <a:t> Allows targeted analysis of specific elements for deeper insights.</a:t>
            </a:r>
          </a:p>
          <a:p>
            <a:pPr algn="l">
              <a:buFont typeface="Arial" panose="020B0604020202020204" pitchFamily="34" charset="0"/>
              <a:buChar char="•"/>
            </a:pPr>
            <a:r>
              <a:rPr lang="en-US" b="1" i="0" dirty="0">
                <a:solidFill>
                  <a:srgbClr val="374151"/>
                </a:solidFill>
                <a:effectLst/>
                <a:latin typeface="Söhne"/>
              </a:rPr>
              <a:t>Efficient Information Retrieval:</a:t>
            </a:r>
            <a:r>
              <a:rPr lang="en-US" b="0" i="0" dirty="0">
                <a:solidFill>
                  <a:srgbClr val="374151"/>
                </a:solidFill>
                <a:effectLst/>
                <a:latin typeface="Söhne"/>
              </a:rPr>
              <a:t> Facilitates quick and accurate searching within emails.</a:t>
            </a:r>
          </a:p>
        </p:txBody>
      </p:sp>
      <p:sp>
        <p:nvSpPr>
          <p:cNvPr id="13" name="TextBox 12">
            <a:extLst>
              <a:ext uri="{FF2B5EF4-FFF2-40B4-BE49-F238E27FC236}">
                <a16:creationId xmlns:a16="http://schemas.microsoft.com/office/drawing/2014/main" id="{DF873DAA-C2BF-5756-5365-B7FC1AE4E10A}"/>
              </a:ext>
            </a:extLst>
          </p:cNvPr>
          <p:cNvSpPr txBox="1"/>
          <p:nvPr/>
        </p:nvSpPr>
        <p:spPr>
          <a:xfrm>
            <a:off x="1097282" y="4049258"/>
            <a:ext cx="8247016" cy="1200329"/>
          </a:xfrm>
          <a:prstGeom prst="rect">
            <a:avLst/>
          </a:prstGeom>
          <a:noFill/>
        </p:spPr>
        <p:txBody>
          <a:bodyPr wrap="square">
            <a:spAutoFit/>
          </a:bodyPr>
          <a:lstStyle/>
          <a:p>
            <a:pPr algn="l">
              <a:buFont typeface="Arial" panose="020B0604020202020204" pitchFamily="34" charset="0"/>
              <a:buChar char="•"/>
            </a:pPr>
            <a:r>
              <a:rPr lang="en-US" b="1" i="0" dirty="0">
                <a:solidFill>
                  <a:srgbClr val="374151"/>
                </a:solidFill>
                <a:effectLst/>
                <a:latin typeface="Söhne"/>
              </a:rPr>
              <a:t>NLTK (Natural Language Toolkit):</a:t>
            </a:r>
            <a:r>
              <a:rPr lang="en-US" b="0" i="0" dirty="0">
                <a:solidFill>
                  <a:srgbClr val="374151"/>
                </a:solidFill>
                <a:effectLst/>
                <a:latin typeface="Söhne"/>
              </a:rPr>
              <a:t> A comprehensive library for various NLP tasks in Python.</a:t>
            </a:r>
          </a:p>
          <a:p>
            <a:pPr algn="l">
              <a:buFont typeface="Arial" panose="020B0604020202020204" pitchFamily="34" charset="0"/>
              <a:buChar char="•"/>
            </a:pPr>
            <a:r>
              <a:rPr lang="en-US" b="1" i="0" dirty="0" err="1">
                <a:solidFill>
                  <a:srgbClr val="374151"/>
                </a:solidFill>
                <a:effectLst/>
                <a:latin typeface="Söhne"/>
              </a:rPr>
              <a:t>spaCy</a:t>
            </a:r>
            <a:r>
              <a:rPr lang="en-US" b="1" i="0" dirty="0">
                <a:solidFill>
                  <a:srgbClr val="374151"/>
                </a:solidFill>
                <a:effectLst/>
                <a:latin typeface="Söhne"/>
              </a:rPr>
              <a:t>:</a:t>
            </a:r>
            <a:r>
              <a:rPr lang="en-US" b="0" i="0" dirty="0">
                <a:solidFill>
                  <a:srgbClr val="374151"/>
                </a:solidFill>
                <a:effectLst/>
                <a:latin typeface="Söhne"/>
              </a:rPr>
              <a:t> Offers pre-trained models for diverse NLP tasks, including parsing.</a:t>
            </a:r>
          </a:p>
          <a:p>
            <a:pPr algn="l">
              <a:buFont typeface="Arial" panose="020B0604020202020204" pitchFamily="34" charset="0"/>
              <a:buChar char="•"/>
            </a:pPr>
            <a:r>
              <a:rPr lang="en-US" b="1" i="0" dirty="0" err="1">
                <a:solidFill>
                  <a:srgbClr val="374151"/>
                </a:solidFill>
                <a:effectLst/>
                <a:latin typeface="Söhne"/>
              </a:rPr>
              <a:t>TextBlob</a:t>
            </a:r>
            <a:r>
              <a:rPr lang="en-US" b="1" i="0" dirty="0">
                <a:solidFill>
                  <a:srgbClr val="374151"/>
                </a:solidFill>
                <a:effectLst/>
                <a:latin typeface="Söhne"/>
              </a:rPr>
              <a:t>:</a:t>
            </a:r>
            <a:r>
              <a:rPr lang="en-US" b="0" i="0" dirty="0">
                <a:solidFill>
                  <a:srgbClr val="374151"/>
                </a:solidFill>
                <a:effectLst/>
                <a:latin typeface="Söhne"/>
              </a:rPr>
              <a:t> A user-friendly library for basic textual data processing.</a:t>
            </a:r>
          </a:p>
        </p:txBody>
      </p:sp>
      <p:sp>
        <p:nvSpPr>
          <p:cNvPr id="15" name="TextBox 14">
            <a:extLst>
              <a:ext uri="{FF2B5EF4-FFF2-40B4-BE49-F238E27FC236}">
                <a16:creationId xmlns:a16="http://schemas.microsoft.com/office/drawing/2014/main" id="{CE819693-6AA8-F007-2B22-0E16D11417C1}"/>
              </a:ext>
            </a:extLst>
          </p:cNvPr>
          <p:cNvSpPr txBox="1"/>
          <p:nvPr/>
        </p:nvSpPr>
        <p:spPr>
          <a:xfrm>
            <a:off x="509452" y="3265976"/>
            <a:ext cx="7513322" cy="538609"/>
          </a:xfrm>
          <a:prstGeom prst="rect">
            <a:avLst/>
          </a:prstGeom>
          <a:noFill/>
        </p:spPr>
        <p:txBody>
          <a:bodyPr wrap="square">
            <a:spAutoFit/>
          </a:bodyPr>
          <a:lstStyle/>
          <a:p>
            <a:pPr algn="l"/>
            <a:r>
              <a:rPr lang="en-US" sz="2900" b="1" dirty="0">
                <a:latin typeface="Gill Sans Ultra Bold" panose="020B0A02020104020203" pitchFamily="34" charset="0"/>
              </a:rPr>
              <a:t>NLP</a:t>
            </a:r>
            <a:r>
              <a:rPr lang="en-US" b="1" i="0" dirty="0">
                <a:effectLst/>
                <a:latin typeface="Söhne"/>
              </a:rPr>
              <a:t> </a:t>
            </a:r>
            <a:r>
              <a:rPr lang="en-US" sz="2900" b="1" dirty="0">
                <a:latin typeface="Gill Sans Ultra Bold" panose="020B0A02020104020203" pitchFamily="34" charset="0"/>
              </a:rPr>
              <a:t>Libraries for Email Parsing:</a:t>
            </a:r>
          </a:p>
        </p:txBody>
      </p:sp>
    </p:spTree>
    <p:extLst>
      <p:ext uri="{BB962C8B-B14F-4D97-AF65-F5344CB8AC3E}">
        <p14:creationId xmlns:p14="http://schemas.microsoft.com/office/powerpoint/2010/main" val="4219542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3A73550-B25C-133C-CA6A-568381E3D5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60260"/>
            <a:ext cx="12192000" cy="4785360"/>
          </a:xfrm>
          <a:prstGeom prst="rect">
            <a:avLst/>
          </a:prstGeom>
        </p:spPr>
      </p:pic>
      <p:sp>
        <p:nvSpPr>
          <p:cNvPr id="2" name="Title 1">
            <a:extLst>
              <a:ext uri="{FF2B5EF4-FFF2-40B4-BE49-F238E27FC236}">
                <a16:creationId xmlns:a16="http://schemas.microsoft.com/office/drawing/2014/main" id="{2E309659-DC87-1037-98FD-2E920504E837}"/>
              </a:ext>
            </a:extLst>
          </p:cNvPr>
          <p:cNvSpPr>
            <a:spLocks noGrp="1"/>
          </p:cNvSpPr>
          <p:nvPr>
            <p:ph type="title"/>
          </p:nvPr>
        </p:nvSpPr>
        <p:spPr>
          <a:xfrm>
            <a:off x="287382" y="1648801"/>
            <a:ext cx="11791406" cy="824434"/>
          </a:xfrm>
        </p:spPr>
        <p:txBody>
          <a:bodyPr>
            <a:normAutofit fontScale="90000"/>
          </a:bodyPr>
          <a:lstStyle/>
          <a:p>
            <a:r>
              <a:rPr lang="en-US" sz="2000" dirty="0">
                <a:solidFill>
                  <a:srgbClr val="374151"/>
                </a:solidFill>
                <a:latin typeface="Söhne"/>
                <a:ea typeface="+mn-ea"/>
                <a:cs typeface="+mn-cs"/>
              </a:rPr>
              <a:t>Harnessing the power of NLP for sentiment analysis in email communication. Understanding the ability of NLP to detect positive, negative, and neutral sentiments in emails. Leveraging sentiment analysis for customer feedback and relationship management.</a:t>
            </a:r>
            <a:br>
              <a:rPr lang="en-US" sz="2900" b="1" dirty="0">
                <a:latin typeface="Gill Sans Ultra Bold" panose="020B0A02020104020203" pitchFamily="34" charset="0"/>
                <a:ea typeface="+mn-ea"/>
                <a:cs typeface="+mn-cs"/>
              </a:rPr>
            </a:br>
            <a:endParaRPr lang="en-US" dirty="0"/>
          </a:p>
        </p:txBody>
      </p:sp>
      <p:sp>
        <p:nvSpPr>
          <p:cNvPr id="7" name="TextBox 6">
            <a:extLst>
              <a:ext uri="{FF2B5EF4-FFF2-40B4-BE49-F238E27FC236}">
                <a16:creationId xmlns:a16="http://schemas.microsoft.com/office/drawing/2014/main" id="{9AF23039-6E8C-E030-FAA7-B7DA558A191F}"/>
              </a:ext>
            </a:extLst>
          </p:cNvPr>
          <p:cNvSpPr txBox="1"/>
          <p:nvPr/>
        </p:nvSpPr>
        <p:spPr>
          <a:xfrm>
            <a:off x="3720737" y="535158"/>
            <a:ext cx="7158444" cy="538609"/>
          </a:xfrm>
          <a:prstGeom prst="rect">
            <a:avLst/>
          </a:prstGeom>
          <a:noFill/>
        </p:spPr>
        <p:txBody>
          <a:bodyPr wrap="square">
            <a:spAutoFit/>
          </a:bodyPr>
          <a:lstStyle/>
          <a:p>
            <a:r>
              <a:rPr lang="en-US" sz="2900" b="1" dirty="0">
                <a:latin typeface="Gill Sans Ultra Bold" panose="020B0A02020104020203" pitchFamily="34" charset="0"/>
              </a:rPr>
              <a:t>Sentiment Analysis</a:t>
            </a:r>
          </a:p>
        </p:txBody>
      </p:sp>
      <p:pic>
        <p:nvPicPr>
          <p:cNvPr id="17" name="Picture 16">
            <a:extLst>
              <a:ext uri="{FF2B5EF4-FFF2-40B4-BE49-F238E27FC236}">
                <a16:creationId xmlns:a16="http://schemas.microsoft.com/office/drawing/2014/main" id="{85E2B30D-A533-9DA1-E243-8EE1026746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9333" y="2318180"/>
            <a:ext cx="8533333" cy="1920785"/>
          </a:xfrm>
          <a:prstGeom prst="rect">
            <a:avLst/>
          </a:prstGeom>
        </p:spPr>
      </p:pic>
    </p:spTree>
    <p:extLst>
      <p:ext uri="{BB962C8B-B14F-4D97-AF65-F5344CB8AC3E}">
        <p14:creationId xmlns:p14="http://schemas.microsoft.com/office/powerpoint/2010/main" val="2174010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55DC1-6A81-8FDC-431B-9DC8C9E59B80}"/>
              </a:ext>
            </a:extLst>
          </p:cNvPr>
          <p:cNvSpPr>
            <a:spLocks noGrp="1"/>
          </p:cNvSpPr>
          <p:nvPr>
            <p:ph type="title"/>
          </p:nvPr>
        </p:nvSpPr>
        <p:spPr>
          <a:xfrm>
            <a:off x="838200" y="365125"/>
            <a:ext cx="2558143" cy="1325563"/>
          </a:xfrm>
        </p:spPr>
        <p:txBody>
          <a:bodyPr/>
          <a:lstStyle/>
          <a:p>
            <a:r>
              <a:rPr lang="en-US" sz="2900" b="1" dirty="0" err="1">
                <a:latin typeface="Gill Sans Ultra Bold" panose="020B0A02020104020203" pitchFamily="34" charset="0"/>
                <a:ea typeface="+mn-ea"/>
                <a:cs typeface="+mn-cs"/>
              </a:rPr>
              <a:t>Streamlit</a:t>
            </a:r>
            <a:endParaRPr lang="en-US" sz="2900" b="1" dirty="0">
              <a:latin typeface="Gill Sans Ultra Bold" panose="020B0A02020104020203" pitchFamily="34" charset="0"/>
              <a:ea typeface="+mn-ea"/>
              <a:cs typeface="+mn-cs"/>
            </a:endParaRPr>
          </a:p>
        </p:txBody>
      </p:sp>
      <p:sp>
        <p:nvSpPr>
          <p:cNvPr id="5" name="TextBox 4">
            <a:extLst>
              <a:ext uri="{FF2B5EF4-FFF2-40B4-BE49-F238E27FC236}">
                <a16:creationId xmlns:a16="http://schemas.microsoft.com/office/drawing/2014/main" id="{646FFBC6-90D5-FAE9-7FE7-9892B6D7AF32}"/>
              </a:ext>
            </a:extLst>
          </p:cNvPr>
          <p:cNvSpPr txBox="1"/>
          <p:nvPr/>
        </p:nvSpPr>
        <p:spPr>
          <a:xfrm>
            <a:off x="1210490" y="1500524"/>
            <a:ext cx="9492343" cy="923330"/>
          </a:xfrm>
          <a:prstGeom prst="rect">
            <a:avLst/>
          </a:prstGeom>
          <a:noFill/>
        </p:spPr>
        <p:txBody>
          <a:bodyPr wrap="square">
            <a:spAutoFit/>
          </a:bodyPr>
          <a:lstStyle/>
          <a:p>
            <a:r>
              <a:rPr lang="en-US" dirty="0" err="1">
                <a:solidFill>
                  <a:srgbClr val="374151"/>
                </a:solidFill>
                <a:latin typeface="Söhne"/>
                <a:hlinkClick r:id="rId2">
                  <a:extLst>
                    <a:ext uri="{A12FA001-AC4F-418D-AE19-62706E023703}">
                      <ahyp:hlinkClr xmlns:ahyp="http://schemas.microsoft.com/office/drawing/2018/hyperlinkcolor" val="tx"/>
                    </a:ext>
                  </a:extLst>
                </a:hlinkClick>
              </a:rPr>
              <a:t>Streamlit</a:t>
            </a:r>
            <a:r>
              <a:rPr lang="en-US" dirty="0">
                <a:solidFill>
                  <a:srgbClr val="374151"/>
                </a:solidFill>
                <a:latin typeface="Söhne"/>
              </a:rPr>
              <a:t> is an open-source Python library that makes it easy to create web applications for data science and machine learning. With </a:t>
            </a:r>
            <a:r>
              <a:rPr lang="en-US" dirty="0" err="1">
                <a:solidFill>
                  <a:srgbClr val="374151"/>
                </a:solidFill>
                <a:latin typeface="Söhne"/>
              </a:rPr>
              <a:t>Streamlit</a:t>
            </a:r>
            <a:r>
              <a:rPr lang="en-US" dirty="0">
                <a:solidFill>
                  <a:srgbClr val="374151"/>
                </a:solidFill>
                <a:latin typeface="Söhne"/>
              </a:rPr>
              <a:t>, you can turn data scripts into shareable web apps in a few lines of code, allowing for rapid prototyping and deployment.</a:t>
            </a:r>
          </a:p>
        </p:txBody>
      </p:sp>
      <p:sp>
        <p:nvSpPr>
          <p:cNvPr id="7" name="TextBox 6">
            <a:extLst>
              <a:ext uri="{FF2B5EF4-FFF2-40B4-BE49-F238E27FC236}">
                <a16:creationId xmlns:a16="http://schemas.microsoft.com/office/drawing/2014/main" id="{B3A3CA15-175E-ABC8-5858-410FE925485D}"/>
              </a:ext>
            </a:extLst>
          </p:cNvPr>
          <p:cNvSpPr txBox="1"/>
          <p:nvPr/>
        </p:nvSpPr>
        <p:spPr>
          <a:xfrm>
            <a:off x="1079864" y="3326151"/>
            <a:ext cx="4815839" cy="2031325"/>
          </a:xfrm>
          <a:prstGeom prst="rect">
            <a:avLst/>
          </a:prstGeom>
          <a:noFill/>
        </p:spPr>
        <p:txBody>
          <a:bodyPr wrap="square">
            <a:spAutoFit/>
          </a:bodyPr>
          <a:lstStyle/>
          <a:p>
            <a:pPr marL="285750" indent="-285750" algn="l">
              <a:buFont typeface="Arial" panose="020B0604020202020204" pitchFamily="34" charset="0"/>
              <a:buChar char="•"/>
            </a:pPr>
            <a:r>
              <a:rPr lang="en-US" b="1" i="0" dirty="0">
                <a:solidFill>
                  <a:srgbClr val="374151"/>
                </a:solidFill>
                <a:effectLst/>
                <a:latin typeface="Söhne"/>
              </a:rPr>
              <a:t>Simplicity</a:t>
            </a:r>
            <a:endParaRPr lang="en-US" b="0" i="0" dirty="0">
              <a:solidFill>
                <a:srgbClr val="374151"/>
              </a:solidFill>
              <a:effectLst/>
              <a:latin typeface="Söhne"/>
            </a:endParaRPr>
          </a:p>
          <a:p>
            <a:pPr marL="285750" indent="-285750" algn="l">
              <a:buFont typeface="Arial" panose="020B0604020202020204" pitchFamily="34" charset="0"/>
              <a:buChar char="•"/>
            </a:pPr>
            <a:r>
              <a:rPr lang="en-US" b="1" i="0" dirty="0">
                <a:solidFill>
                  <a:srgbClr val="374151"/>
                </a:solidFill>
                <a:effectLst/>
                <a:latin typeface="Söhne"/>
              </a:rPr>
              <a:t>Rapid Prototyping</a:t>
            </a:r>
            <a:endParaRPr lang="en-US" b="0" i="0" dirty="0">
              <a:solidFill>
                <a:srgbClr val="374151"/>
              </a:solidFill>
              <a:effectLst/>
              <a:latin typeface="Söhne"/>
            </a:endParaRPr>
          </a:p>
          <a:p>
            <a:pPr marL="285750" indent="-285750" algn="l">
              <a:buFont typeface="Arial" panose="020B0604020202020204" pitchFamily="34" charset="0"/>
              <a:buChar char="•"/>
            </a:pPr>
            <a:r>
              <a:rPr lang="en-US" b="1" i="0" dirty="0">
                <a:solidFill>
                  <a:srgbClr val="374151"/>
                </a:solidFill>
                <a:effectLst/>
                <a:latin typeface="Söhne"/>
              </a:rPr>
              <a:t>Widgets and Components</a:t>
            </a:r>
            <a:endParaRPr lang="en-US" b="0" i="0" dirty="0">
              <a:solidFill>
                <a:srgbClr val="374151"/>
              </a:solidFill>
              <a:effectLst/>
              <a:latin typeface="Söhne"/>
            </a:endParaRPr>
          </a:p>
          <a:p>
            <a:pPr marL="285750" indent="-285750" algn="l">
              <a:buFont typeface="Arial" panose="020B0604020202020204" pitchFamily="34" charset="0"/>
              <a:buChar char="•"/>
            </a:pPr>
            <a:r>
              <a:rPr lang="en-US" b="1" i="0" dirty="0">
                <a:solidFill>
                  <a:srgbClr val="374151"/>
                </a:solidFill>
                <a:effectLst/>
                <a:latin typeface="Söhne"/>
              </a:rPr>
              <a:t>Automatic Updating</a:t>
            </a:r>
            <a:endParaRPr lang="en-US" b="0" i="0" dirty="0">
              <a:solidFill>
                <a:srgbClr val="374151"/>
              </a:solidFill>
              <a:effectLst/>
              <a:latin typeface="Söhne"/>
            </a:endParaRPr>
          </a:p>
          <a:p>
            <a:pPr marL="285750" indent="-285750" algn="l">
              <a:buFont typeface="Arial" panose="020B0604020202020204" pitchFamily="34" charset="0"/>
              <a:buChar char="•"/>
            </a:pPr>
            <a:r>
              <a:rPr lang="en-US" b="1" i="0" dirty="0">
                <a:solidFill>
                  <a:srgbClr val="374151"/>
                </a:solidFill>
                <a:effectLst/>
                <a:latin typeface="Söhne"/>
              </a:rPr>
              <a:t>Wide Data Integration</a:t>
            </a:r>
            <a:endParaRPr lang="en-US" b="0" i="0" dirty="0">
              <a:solidFill>
                <a:srgbClr val="374151"/>
              </a:solidFill>
              <a:effectLst/>
              <a:latin typeface="Söhne"/>
            </a:endParaRPr>
          </a:p>
          <a:p>
            <a:pPr marL="285750" indent="-285750" algn="l">
              <a:buFont typeface="Arial" panose="020B0604020202020204" pitchFamily="34" charset="0"/>
              <a:buChar char="•"/>
            </a:pPr>
            <a:r>
              <a:rPr lang="en-US" b="1" i="0" dirty="0">
                <a:solidFill>
                  <a:srgbClr val="374151"/>
                </a:solidFill>
                <a:effectLst/>
                <a:latin typeface="Söhne"/>
              </a:rPr>
              <a:t>Customization</a:t>
            </a:r>
          </a:p>
          <a:p>
            <a:pPr marL="285750" indent="-285750" algn="l">
              <a:buFont typeface="Arial" panose="020B0604020202020204" pitchFamily="34" charset="0"/>
              <a:buChar char="•"/>
            </a:pPr>
            <a:r>
              <a:rPr lang="en-US" b="1" i="0" dirty="0">
                <a:solidFill>
                  <a:srgbClr val="374151"/>
                </a:solidFill>
                <a:effectLst/>
                <a:latin typeface="Söhne"/>
              </a:rPr>
              <a:t>Deployment Options</a:t>
            </a:r>
            <a:endParaRPr lang="en-US" b="0" i="0" dirty="0">
              <a:solidFill>
                <a:srgbClr val="374151"/>
              </a:solidFill>
              <a:effectLst/>
              <a:latin typeface="Söhne"/>
            </a:endParaRPr>
          </a:p>
        </p:txBody>
      </p:sp>
      <p:sp>
        <p:nvSpPr>
          <p:cNvPr id="8" name="Rectangle 7">
            <a:extLst>
              <a:ext uri="{FF2B5EF4-FFF2-40B4-BE49-F238E27FC236}">
                <a16:creationId xmlns:a16="http://schemas.microsoft.com/office/drawing/2014/main" id="{42C80B71-BACA-68DC-7156-962B1B32EE36}"/>
              </a:ext>
            </a:extLst>
          </p:cNvPr>
          <p:cNvSpPr/>
          <p:nvPr/>
        </p:nvSpPr>
        <p:spPr>
          <a:xfrm>
            <a:off x="0" y="4106091"/>
            <a:ext cx="148046" cy="2751909"/>
          </a:xfrm>
          <a:prstGeom prst="rect">
            <a:avLst/>
          </a:prstGeom>
          <a:solidFill>
            <a:srgbClr val="DE5A4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solidFill>
                <a:srgbClr val="000066"/>
              </a:solidFill>
            </a:endParaRPr>
          </a:p>
        </p:txBody>
      </p:sp>
      <p:sp>
        <p:nvSpPr>
          <p:cNvPr id="11" name="TextBox 10">
            <a:extLst>
              <a:ext uri="{FF2B5EF4-FFF2-40B4-BE49-F238E27FC236}">
                <a16:creationId xmlns:a16="http://schemas.microsoft.com/office/drawing/2014/main" id="{4B70B153-0B38-1ACB-4868-D5A8EF2D33D5}"/>
              </a:ext>
            </a:extLst>
          </p:cNvPr>
          <p:cNvSpPr txBox="1"/>
          <p:nvPr/>
        </p:nvSpPr>
        <p:spPr>
          <a:xfrm>
            <a:off x="977537" y="2831585"/>
            <a:ext cx="6100354" cy="369332"/>
          </a:xfrm>
          <a:prstGeom prst="rect">
            <a:avLst/>
          </a:prstGeom>
          <a:noFill/>
        </p:spPr>
        <p:txBody>
          <a:bodyPr wrap="square">
            <a:spAutoFit/>
          </a:bodyPr>
          <a:lstStyle/>
          <a:p>
            <a:r>
              <a:rPr lang="en-US" b="1" dirty="0">
                <a:latin typeface="Gill Sans Ultra Bold" panose="020B0A02020104020203" pitchFamily="34" charset="0"/>
              </a:rPr>
              <a:t>Key features :</a:t>
            </a:r>
            <a:endParaRPr lang="en-US" dirty="0"/>
          </a:p>
        </p:txBody>
      </p:sp>
      <p:pic>
        <p:nvPicPr>
          <p:cNvPr id="6146" name="Picture 2" descr="Streamlit Logo PNG Vector (SVG) Free Download">
            <a:extLst>
              <a:ext uri="{FF2B5EF4-FFF2-40B4-BE49-F238E27FC236}">
                <a16:creationId xmlns:a16="http://schemas.microsoft.com/office/drawing/2014/main" id="{A00A9986-A34A-6DD3-31FA-EAF4FB9AD0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7697" y="4996543"/>
            <a:ext cx="2857500" cy="1675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5203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TotalTime>
  <Words>1177</Words>
  <Application>Microsoft Office PowerPoint</Application>
  <PresentationFormat>Widescreen</PresentationFormat>
  <Paragraphs>112</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Calibri Light</vt:lpstr>
      <vt:lpstr>Gill Sans Ultra Bold</vt:lpstr>
      <vt:lpstr>Söhne</vt:lpstr>
      <vt:lpstr>Office Theme</vt:lpstr>
      <vt:lpstr>PowerPoint Presentation</vt:lpstr>
      <vt:lpstr>PowerPoint Presentation</vt:lpstr>
      <vt:lpstr>NLP in Emails - Overview</vt:lpstr>
      <vt:lpstr>Business Objective:</vt:lpstr>
      <vt:lpstr>The dataset contains around 20 lakh emails generated by employees of an organization.</vt:lpstr>
      <vt:lpstr>Email Parsing with NLP </vt:lpstr>
      <vt:lpstr>PowerPoint Presentation</vt:lpstr>
      <vt:lpstr>Harnessing the power of NLP for sentiment analysis in email communication. Understanding the ability of NLP to detect positive, negative, and neutral sentiments in emails. Leveraging sentiment analysis for customer feedback and relationship management. </vt:lpstr>
      <vt:lpstr>Streamlit</vt:lpstr>
      <vt:lpstr>Deployment With Streamlit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jhurohit@gmail.com</dc:creator>
  <cp:lastModifiedBy>jhurohit@gmail.com</cp:lastModifiedBy>
  <cp:revision>3</cp:revision>
  <dcterms:created xsi:type="dcterms:W3CDTF">2023-11-13T20:01:44Z</dcterms:created>
  <dcterms:modified xsi:type="dcterms:W3CDTF">2023-11-18T10:43:11Z</dcterms:modified>
</cp:coreProperties>
</file>